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47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theme/theme2.xml" ContentType="application/vnd.openxmlformats-officedocument.theme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4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58"/>
  </p:notesMasterIdLst>
  <p:sldIdLst>
    <p:sldId id="256" r:id="rId5"/>
    <p:sldId id="1089" r:id="rId6"/>
    <p:sldId id="362" r:id="rId7"/>
    <p:sldId id="294" r:id="rId8"/>
    <p:sldId id="277" r:id="rId9"/>
    <p:sldId id="339" r:id="rId10"/>
    <p:sldId id="295" r:id="rId11"/>
    <p:sldId id="1090" r:id="rId12"/>
    <p:sldId id="296" r:id="rId13"/>
    <p:sldId id="3443" r:id="rId14"/>
    <p:sldId id="324" r:id="rId15"/>
    <p:sldId id="1091" r:id="rId16"/>
    <p:sldId id="325" r:id="rId17"/>
    <p:sldId id="299" r:id="rId18"/>
    <p:sldId id="300" r:id="rId19"/>
    <p:sldId id="1028" r:id="rId20"/>
    <p:sldId id="302" r:id="rId21"/>
    <p:sldId id="303" r:id="rId22"/>
    <p:sldId id="305" r:id="rId23"/>
    <p:sldId id="326" r:id="rId24"/>
    <p:sldId id="1087" r:id="rId25"/>
    <p:sldId id="306" r:id="rId26"/>
    <p:sldId id="307" r:id="rId27"/>
    <p:sldId id="308" r:id="rId28"/>
    <p:sldId id="309" r:id="rId29"/>
    <p:sldId id="310" r:id="rId30"/>
    <p:sldId id="311" r:id="rId31"/>
    <p:sldId id="313" r:id="rId32"/>
    <p:sldId id="1088" r:id="rId33"/>
    <p:sldId id="314" r:id="rId34"/>
    <p:sldId id="315" r:id="rId35"/>
    <p:sldId id="327" r:id="rId36"/>
    <p:sldId id="328" r:id="rId37"/>
    <p:sldId id="317" r:id="rId38"/>
    <p:sldId id="316" r:id="rId39"/>
    <p:sldId id="330" r:id="rId40"/>
    <p:sldId id="319" r:id="rId41"/>
    <p:sldId id="304" r:id="rId42"/>
    <p:sldId id="335" r:id="rId43"/>
    <p:sldId id="320" r:id="rId44"/>
    <p:sldId id="322" r:id="rId45"/>
    <p:sldId id="332" r:id="rId46"/>
    <p:sldId id="338" r:id="rId47"/>
    <p:sldId id="329" r:id="rId48"/>
    <p:sldId id="1081" r:id="rId49"/>
    <p:sldId id="1082" r:id="rId50"/>
    <p:sldId id="333" r:id="rId51"/>
    <p:sldId id="334" r:id="rId52"/>
    <p:sldId id="341" r:id="rId53"/>
    <p:sldId id="342" r:id="rId54"/>
    <p:sldId id="343" r:id="rId55"/>
    <p:sldId id="344" r:id="rId56"/>
    <p:sldId id="345" r:id="rId57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aria Silipo" initials="RS" lastIdx="28" clrIdx="0">
    <p:extLst>
      <p:ext uri="{19B8F6BF-5375-455C-9EA6-DF929625EA0E}">
        <p15:presenceInfo xmlns:p15="http://schemas.microsoft.com/office/powerpoint/2012/main" userId="S::rosaria.silipo@knime.com::48f1ae3a-382c-4c45-8ed1-39095bf371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Helle Formatvorlag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lt2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–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25E5076-3810-47DD-B79F-674D7AD40C01}" styleName="Dark Style 1 –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–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–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2"/>
              </a:solidFill>
            </a:ln>
          </a:left>
          <a:right>
            <a:ln w="12700" cmpd="sng">
              <a:solidFill>
                <a:schemeClr val="lt2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lt1">
              <a:tint val="100000"/>
            </a:schemeClr>
          </a:solidFill>
        </a:fill>
      </a:tcStyle>
    </a:band1H>
    <a:band2H>
      <a:tcStyle>
        <a:tcBdr/>
        <a:fill>
          <a:solidFill>
            <a:schemeClr val="lt2">
              <a:tint val="100000"/>
            </a:schemeClr>
          </a:solidFill>
        </a:fill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dk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73" autoAdjust="0"/>
    <p:restoredTop sz="96327"/>
  </p:normalViewPr>
  <p:slideViewPr>
    <p:cSldViewPr snapToGrid="0" snapToObjects="1">
      <p:cViewPr varScale="1">
        <p:scale>
          <a:sx n="167" d="100"/>
          <a:sy n="167" d="100"/>
        </p:scale>
        <p:origin x="168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customXml" Target="../customXml/item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01T21:18:34.402" idx="28">
    <p:pos x="2639" y="1304"/>
    <p:text>contact academia@knime.com to get a promotion code to download free ebooks for your students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8.png>
</file>

<file path=ppt/media/image19.png>
</file>

<file path=ppt/media/image2.png>
</file>

<file path=ppt/media/image20.png>
</file>

<file path=ppt/media/image22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1130D3-101D-B742-9F58-D4C15DFC8D02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C437D-9682-8345-9EAA-7E1D93A0C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18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20725"/>
            <a:ext cx="5759450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07250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42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knime.com/" TargetMode="External"/><Relationship Id="rId2" Type="http://schemas.openxmlformats.org/officeDocument/2006/relationships/hyperlink" Target="https://www.knime.com/form/material-download-registration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creativecommons.org/licenses/by-nc-sa/4.0/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mailto:email@email.com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292400"/>
            <a:ext cx="5400000" cy="1800000"/>
          </a:xfrm>
        </p:spPr>
        <p:txBody>
          <a:bodyPr tIns="0" rIns="0" anchor="b">
            <a:noAutofit/>
          </a:bodyPr>
          <a:lstStyle>
            <a:lvl1pPr algn="l">
              <a:defRPr sz="2600"/>
            </a:lvl1pPr>
          </a:lstStyle>
          <a:p>
            <a:r>
              <a:rPr lang="en-GB" dirty="0"/>
              <a:t>Click to edit Master </a:t>
            </a:r>
            <a:br>
              <a:rPr lang="en-GB" dirty="0"/>
            </a:br>
            <a:r>
              <a:rPr lang="en-GB" dirty="0"/>
              <a:t>Presentation title 2020 </a:t>
            </a:r>
            <a:br>
              <a:rPr lang="en-GB" dirty="0"/>
            </a:br>
            <a:r>
              <a:rPr lang="en-GB" dirty="0"/>
              <a:t>max 3 lines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04000"/>
            <a:ext cx="4320000" cy="10188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short subtitle style</a:t>
            </a:r>
          </a:p>
          <a:p>
            <a:r>
              <a:rPr lang="en-GB" dirty="0"/>
              <a:t>max 2 lines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621BE-C140-AB4E-A517-9B605C03C9E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de-DE"/>
              <a:t>20 June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00769-D071-F44A-A760-6D798512562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0B01FEE6-F0A8-B441-9C55-EBE6F3D0E13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9939A-E79E-3848-BD1E-267662554AF8}"/>
              </a:ext>
            </a:extLst>
          </p:cNvPr>
          <p:cNvSpPr txBox="1"/>
          <p:nvPr userDrawn="1"/>
        </p:nvSpPr>
        <p:spPr>
          <a:xfrm>
            <a:off x="5771643" y="5386334"/>
            <a:ext cx="3438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/>
              <a:t>These slides are a derivative of </a:t>
            </a:r>
            <a:r>
              <a:rPr lang="en-US" sz="900" dirty="0">
                <a:hlinkClick r:id="rId2"/>
              </a:rPr>
              <a:t>KNIME Course Material</a:t>
            </a:r>
            <a:r>
              <a:rPr lang="en-US" sz="900" dirty="0"/>
              <a:t> of </a:t>
            </a:r>
            <a:r>
              <a:rPr lang="en-US" sz="900" dirty="0">
                <a:hlinkClick r:id="rId3"/>
              </a:rPr>
              <a:t>KNIME AG</a:t>
            </a:r>
            <a:r>
              <a:rPr lang="en-US" sz="900" dirty="0"/>
              <a:t> used under </a:t>
            </a:r>
            <a:r>
              <a:rPr lang="en-US" sz="900" dirty="0">
                <a:hlinkClick r:id="rId4"/>
              </a:rPr>
              <a:t>CC BY-NC-SA 4.0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53800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000" y="1008000"/>
            <a:ext cx="4104000" cy="4071600"/>
          </a:xfrm>
          <a:solidFill>
            <a:schemeClr val="bg2"/>
          </a:solidFill>
          <a:ln w="15875">
            <a:solidFill>
              <a:schemeClr val="accent2"/>
            </a:solidFill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3E3913-63B4-9E47-9F65-0F987C2BCE6E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745758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D8E5E00-E6EC-C744-9171-536CB6EC69D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80002" y="1008000"/>
            <a:ext cx="4104000" cy="4071600"/>
          </a:xfrm>
          <a:solidFill>
            <a:schemeClr val="bg2"/>
          </a:solidFill>
          <a:ln w="15875">
            <a:solidFill>
              <a:schemeClr val="accent2"/>
            </a:solidFill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26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700E8-084B-5C4A-9D21-FB806A7F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87026E5-41FD-1E46-8C23-2B8DB2A51B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745758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448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B35208-EA6F-8B4A-A07B-820525C98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151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9999" y="4359600"/>
            <a:ext cx="5774469" cy="720000"/>
          </a:xfrm>
        </p:spPr>
        <p:txBody>
          <a:bodyPr>
            <a:noAutofit/>
          </a:bodyPr>
          <a:lstStyle>
            <a:lvl1pPr marL="0" indent="0" algn="l">
              <a:buClr>
                <a:schemeClr val="tx1"/>
              </a:buClr>
              <a:buFont typeface="+mj-lt"/>
              <a:buNone/>
              <a:defRPr sz="2400" b="1"/>
            </a:lvl1pPr>
            <a:lvl2pPr marL="685800" indent="-342900" algn="ctr">
              <a:buClr>
                <a:schemeClr val="tx1"/>
              </a:buClr>
              <a:buFont typeface="+mj-lt"/>
              <a:buAutoNum type="arabicPeriod"/>
              <a:defRPr sz="18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lvl="0"/>
            <a:r>
              <a:rPr lang="en-US" dirty="0"/>
              <a:t>Short summarizing or engaging text</a:t>
            </a:r>
          </a:p>
        </p:txBody>
      </p:sp>
      <p:sp>
        <p:nvSpPr>
          <p:cNvPr id="16" name="Slide Number Placeholder 15" hidden="1">
            <a:extLst>
              <a:ext uri="{FF2B5EF4-FFF2-40B4-BE49-F238E27FC236}">
                <a16:creationId xmlns:a16="http://schemas.microsoft.com/office/drawing/2014/main" id="{4AE3E3AD-1296-8D48-AFA8-764EA91D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A50A599-BBE0-7141-B5B5-23DA5ED35F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0000" y="1008000"/>
            <a:ext cx="5774470" cy="3240000"/>
          </a:xfr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08000" tIns="108000" rIns="108000" bIns="108000"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Image with key message or point to discuss</a:t>
            </a:r>
          </a:p>
        </p:txBody>
      </p:sp>
    </p:spTree>
    <p:extLst>
      <p:ext uri="{BB962C8B-B14F-4D97-AF65-F5344CB8AC3E}">
        <p14:creationId xmlns:p14="http://schemas.microsoft.com/office/powerpoint/2010/main" val="1335061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: Text (1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21F8F476-5A63-1B43-B744-71E61ABBD3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175032"/>
            <a:ext cx="842645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6438E48-491D-0744-AD5E-C40A88ED14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D48C0B-5391-7641-83FB-0699C7A9D0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900000"/>
            <a:ext cx="8378825" cy="4307679"/>
          </a:xfrm>
        </p:spPr>
        <p:txBody>
          <a:bodyPr/>
          <a:lstStyle>
            <a:lvl1pPr marL="266700" indent="-260350">
              <a:buFont typeface="Symbol" pitchFamily="2" charset="2"/>
              <a:buChar char="-"/>
              <a:tabLst/>
              <a:defRPr/>
            </a:lvl1pPr>
            <a:lvl2pPr>
              <a:defRPr sz="1400"/>
            </a:lvl2pPr>
            <a:lvl3pPr>
              <a:defRPr sz="1400"/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title style</a:t>
            </a:r>
            <a:endParaRPr lang="de-DE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de-DE"/>
              <a:t>Dritte Ebene</a:t>
            </a:r>
          </a:p>
          <a:p>
            <a:pPr marL="933450" marR="0" lvl="3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/>
            </a:pPr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ußzeilenplatzhalter 2">
            <a:extLst>
              <a:ext uri="{FF2B5EF4-FFF2-40B4-BE49-F238E27FC236}">
                <a16:creationId xmlns:a16="http://schemas.microsoft.com/office/drawing/2014/main" id="{B803BDE0-7686-6A44-87F6-24D51F182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5491424"/>
            <a:ext cx="4011206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1" i="0">
                <a:solidFill>
                  <a:schemeClr val="tx1"/>
                </a:solidFill>
                <a:latin typeface="Arial" panose="020B0604020202020204" pitchFamily="34" charset="0"/>
                <a:ea typeface="Arial" panose="020B0503030404040204" pitchFamily="34" charset="0"/>
                <a:cs typeface="Arial" panose="020B0604020202020204" pitchFamily="34" charset="0"/>
              </a:defRPr>
            </a:lvl1pPr>
          </a:lstStyle>
          <a:p>
            <a:r>
              <a:rPr lang="en" dirty="0"/>
              <a:t>Guide to Intelligent Data Science </a:t>
            </a:r>
            <a:r>
              <a:rPr lang="en" b="0" dirty="0"/>
              <a:t>Second Edition, 2020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136739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-Chapter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1276A92E-9DD2-2F4E-8619-6D60BD8C3ECD}"/>
              </a:ext>
            </a:extLst>
          </p:cNvPr>
          <p:cNvSpPr/>
          <p:nvPr userDrawn="1"/>
        </p:nvSpPr>
        <p:spPr>
          <a:xfrm>
            <a:off x="0" y="0"/>
            <a:ext cx="9144000" cy="606056"/>
          </a:xfrm>
          <a:prstGeom prst="rect">
            <a:avLst/>
          </a:prstGeom>
          <a:gradFill flip="none" rotWithShape="1">
            <a:gsLst>
              <a:gs pos="3000">
                <a:schemeClr val="accent6"/>
              </a:gs>
              <a:gs pos="63000">
                <a:schemeClr val="accent1"/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734A693-5F7B-6046-90D0-257E6241D3C2}"/>
              </a:ext>
            </a:extLst>
          </p:cNvPr>
          <p:cNvSpPr/>
          <p:nvPr userDrawn="1"/>
        </p:nvSpPr>
        <p:spPr>
          <a:xfrm>
            <a:off x="0" y="606056"/>
            <a:ext cx="9144000" cy="4890977"/>
          </a:xfrm>
          <a:prstGeom prst="rect">
            <a:avLst/>
          </a:prstGeom>
          <a:solidFill>
            <a:srgbClr val="92A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890F977-FE29-5A44-8A59-E92C8350D5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24516" y="1044000"/>
            <a:ext cx="5484553" cy="129266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algn="l">
              <a:lnSpc>
                <a:spcPct val="100000"/>
              </a:lnSpc>
              <a:defRPr sz="4200" b="0">
                <a:solidFill>
                  <a:srgbClr val="00386C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Chapter </a:t>
            </a:r>
            <a:br>
              <a:rPr lang="de-DE" dirty="0"/>
            </a:br>
            <a:r>
              <a:rPr lang="de-DE" dirty="0"/>
              <a:t>Title </a:t>
            </a:r>
            <a:endParaRPr lang="en-US" dirty="0"/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640156F-E036-7A4C-BC7D-099260826E00}"/>
              </a:ext>
            </a:extLst>
          </p:cNvPr>
          <p:cNvCxnSpPr>
            <a:cxnSpLocks/>
          </p:cNvCxnSpPr>
          <p:nvPr userDrawn="1"/>
        </p:nvCxnSpPr>
        <p:spPr>
          <a:xfrm>
            <a:off x="966061" y="0"/>
            <a:ext cx="0" cy="5715000"/>
          </a:xfrm>
          <a:prstGeom prst="line">
            <a:avLst/>
          </a:prstGeom>
          <a:ln w="19050" cap="flat" cmpd="sng">
            <a:solidFill>
              <a:schemeClr val="bg2"/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D691486-DA75-BD46-A06C-8E7CEDD4A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5224" y="5491424"/>
            <a:ext cx="180001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6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fld id="{15C29056-5AFA-7949-831A-3EC08677117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1" name="Fußzeilenplatzhalter 2">
            <a:extLst>
              <a:ext uri="{FF2B5EF4-FFF2-40B4-BE49-F238E27FC236}">
                <a16:creationId xmlns:a16="http://schemas.microsoft.com/office/drawing/2014/main" id="{91AEDB89-5697-504D-8D7B-0587643FE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5491424"/>
            <a:ext cx="4011206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1" i="0">
                <a:solidFill>
                  <a:schemeClr val="tx1"/>
                </a:solidFill>
                <a:latin typeface="Arial" panose="020B0604020202020204" pitchFamily="34" charset="0"/>
                <a:ea typeface="Arial" panose="020B0503030404040204" pitchFamily="34" charset="0"/>
                <a:cs typeface="Arial" panose="020B0604020202020204" pitchFamily="34" charset="0"/>
              </a:defRPr>
            </a:lvl1pPr>
          </a:lstStyle>
          <a:p>
            <a:r>
              <a:rPr lang="en" dirty="0"/>
              <a:t>Guide to Intelligent Data Science </a:t>
            </a:r>
            <a:r>
              <a:rPr lang="en" b="0" dirty="0"/>
              <a:t>Second Edition, 2020</a:t>
            </a:r>
            <a:endParaRPr lang="de-DE" b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39EF751-B7DA-8D43-ABED-4011DBCBB00D}"/>
              </a:ext>
            </a:extLst>
          </p:cNvPr>
          <p:cNvSpPr/>
          <p:nvPr userDrawn="1"/>
        </p:nvSpPr>
        <p:spPr>
          <a:xfrm>
            <a:off x="0" y="606056"/>
            <a:ext cx="966061" cy="1550507"/>
          </a:xfrm>
          <a:prstGeom prst="rect">
            <a:avLst/>
          </a:prstGeom>
          <a:solidFill>
            <a:srgbClr val="CDDEE7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864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: Tex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A66214D-6AE7-6844-8B78-0FA1678C8F7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BD365B8B-5868-3D40-B70D-97ACEBCFBE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173941"/>
            <a:ext cx="8433504" cy="2462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DE0700-9001-1346-BFE7-A17DD5863E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775" y="900113"/>
            <a:ext cx="4011613" cy="4305300"/>
          </a:xfrm>
        </p:spPr>
        <p:txBody>
          <a:bodyPr/>
          <a:lstStyle>
            <a:lvl1pPr marL="266700" indent="-260350">
              <a:buFont typeface="Symbol" pitchFamily="2" charset="2"/>
              <a:buChar char="-"/>
              <a:tabLst/>
              <a:defRPr/>
            </a:lvl1pPr>
            <a:lvl2pPr>
              <a:defRPr sz="1400"/>
            </a:lvl2pPr>
            <a:lvl3pPr>
              <a:defRPr sz="1400"/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title style</a:t>
            </a:r>
            <a:endParaRPr lang="de-DE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de-DE"/>
              <a:t>Dritte Ebene</a:t>
            </a:r>
          </a:p>
          <a:p>
            <a:pPr marL="933450" marR="0" lvl="3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/>
            </a:pPr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A2A4D7F-0FF9-9641-A4AC-28DCA004B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0000" y="900113"/>
            <a:ext cx="4032250" cy="4305300"/>
          </a:xfrm>
        </p:spPr>
        <p:txBody>
          <a:bodyPr/>
          <a:lstStyle>
            <a:lvl1pPr marL="266700" indent="-260350">
              <a:buFont typeface="Symbol" pitchFamily="2" charset="2"/>
              <a:buChar char="-"/>
              <a:tabLst/>
              <a:defRPr/>
            </a:lvl1pPr>
            <a:lvl2pPr>
              <a:defRPr sz="1400"/>
            </a:lvl2pPr>
            <a:lvl3pPr>
              <a:defRPr sz="1400"/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title style</a:t>
            </a:r>
            <a:endParaRPr lang="de-DE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de-DE"/>
              <a:t>Dritte Ebene</a:t>
            </a:r>
          </a:p>
          <a:p>
            <a:pPr marL="933450" marR="0" lvl="3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/>
            </a:pPr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Fußzeilenplatzhalter 2">
            <a:extLst>
              <a:ext uri="{FF2B5EF4-FFF2-40B4-BE49-F238E27FC236}">
                <a16:creationId xmlns:a16="http://schemas.microsoft.com/office/drawing/2014/main" id="{C431475C-FDC5-8142-BF55-F4F8ECC24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5491424"/>
            <a:ext cx="4011206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1" i="0">
                <a:solidFill>
                  <a:schemeClr val="tx1"/>
                </a:solidFill>
                <a:latin typeface="Arial" panose="020B0604020202020204" pitchFamily="34" charset="0"/>
                <a:ea typeface="Arial" panose="020B0503030404040204" pitchFamily="34" charset="0"/>
                <a:cs typeface="Arial" panose="020B0604020202020204" pitchFamily="34" charset="0"/>
              </a:defRPr>
            </a:lvl1pPr>
          </a:lstStyle>
          <a:p>
            <a:r>
              <a:rPr lang="en" dirty="0"/>
              <a:t>Guide to Intelligent Data Science </a:t>
            </a:r>
            <a:r>
              <a:rPr lang="en" b="0" dirty="0"/>
              <a:t>Second Edition, 2020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3102189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D98B2BB-C54F-7F42-81FA-8650AF785A93}"/>
              </a:ext>
            </a:extLst>
          </p:cNvPr>
          <p:cNvSpPr/>
          <p:nvPr userDrawn="1"/>
        </p:nvSpPr>
        <p:spPr>
          <a:xfrm>
            <a:off x="0" y="-2713"/>
            <a:ext cx="9144000" cy="5507301"/>
          </a:xfrm>
          <a:prstGeom prst="rect">
            <a:avLst/>
          </a:prstGeom>
          <a:gradFill flip="none" rotWithShape="1">
            <a:gsLst>
              <a:gs pos="3000">
                <a:schemeClr val="accent6"/>
              </a:gs>
              <a:gs pos="63000">
                <a:schemeClr val="accent1"/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0F04939-8B07-1D47-9EBE-831B36D912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9204" y="1995726"/>
            <a:ext cx="7324049" cy="86177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algn="l">
              <a:lnSpc>
                <a:spcPct val="100000"/>
              </a:lnSpc>
              <a:defRPr sz="5600" b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Thank you</a:t>
            </a:r>
            <a:endParaRPr lang="en-US" dirty="0"/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4CBC83F2-DFA1-B449-B47E-9F6B07C647FF}"/>
              </a:ext>
            </a:extLst>
          </p:cNvPr>
          <p:cNvCxnSpPr>
            <a:cxnSpLocks/>
          </p:cNvCxnSpPr>
          <p:nvPr userDrawn="1"/>
        </p:nvCxnSpPr>
        <p:spPr>
          <a:xfrm>
            <a:off x="966061" y="0"/>
            <a:ext cx="0" cy="5715000"/>
          </a:xfrm>
          <a:prstGeom prst="line">
            <a:avLst/>
          </a:prstGeom>
          <a:ln w="19050" cap="flat" cmpd="sng">
            <a:solidFill>
              <a:schemeClr val="bg2"/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ußzeilenplatzhalter 2">
            <a:extLst>
              <a:ext uri="{FF2B5EF4-FFF2-40B4-BE49-F238E27FC236}">
                <a16:creationId xmlns:a16="http://schemas.microsoft.com/office/drawing/2014/main" id="{60D03090-BC84-4440-8166-08DCA5166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19219" y="2927047"/>
            <a:ext cx="7324026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b="0" i="0" u="none" strike="noStrike">
                <a:effectLst/>
              </a:defRPr>
            </a:lvl1pPr>
          </a:lstStyle>
          <a:p>
            <a:r>
              <a:rPr lang="en-US" dirty="0"/>
              <a:t>For any questions please contact: </a:t>
            </a:r>
            <a:r>
              <a:rPr lang="en-US" dirty="0">
                <a:hlinkClick r:id="rId2"/>
              </a:rPr>
              <a:t>email@email.com</a:t>
            </a:r>
            <a:endParaRPr lang="en-US" dirty="0"/>
          </a:p>
        </p:txBody>
      </p:sp>
      <p:sp>
        <p:nvSpPr>
          <p:cNvPr id="11" name="Foliennummernplatzhalter 2">
            <a:extLst>
              <a:ext uri="{FF2B5EF4-FFF2-40B4-BE49-F238E27FC236}">
                <a16:creationId xmlns:a16="http://schemas.microsoft.com/office/drawing/2014/main" id="{6CCBAA98-D685-6E4B-94B8-8F1F3B20801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05224" y="5491424"/>
            <a:ext cx="180001" cy="238704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2">
            <a:extLst>
              <a:ext uri="{FF2B5EF4-FFF2-40B4-BE49-F238E27FC236}">
                <a16:creationId xmlns:a16="http://schemas.microsoft.com/office/drawing/2014/main" id="{C65F74C8-D7E3-BF49-8FDF-E7FACFC3D657}"/>
              </a:ext>
            </a:extLst>
          </p:cNvPr>
          <p:cNvSpPr txBox="1">
            <a:spLocks/>
          </p:cNvSpPr>
          <p:nvPr userDrawn="1"/>
        </p:nvSpPr>
        <p:spPr>
          <a:xfrm>
            <a:off x="358775" y="5491424"/>
            <a:ext cx="4011206" cy="23870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700" b="1" i="0" kern="1200">
                <a:solidFill>
                  <a:schemeClr val="tx1"/>
                </a:solidFill>
                <a:latin typeface="Arial" panose="020B0604020202020204" pitchFamily="34" charset="0"/>
                <a:ea typeface="Arial" panose="020B050303040404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dirty="0"/>
              <a:t>Guide to Intelligent Data Science </a:t>
            </a:r>
            <a:r>
              <a:rPr lang="en" b="0" dirty="0"/>
              <a:t>Second Edition, 2020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3390043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000" y="1008000"/>
            <a:ext cx="4104000" cy="4071600"/>
          </a:xfrm>
          <a:solidFill>
            <a:schemeClr val="bg2"/>
          </a:solidFill>
          <a:ln w="15875">
            <a:solidFill>
              <a:schemeClr val="accent2"/>
            </a:solidFill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0" y="1008000"/>
            <a:ext cx="4107600" cy="4071600"/>
          </a:xfrm>
          <a:solidFill>
            <a:schemeClr val="bg2"/>
          </a:solidFill>
          <a:ln w="15875">
            <a:solidFill>
              <a:schemeClr val="accent2"/>
            </a:solidFill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E902D747-646A-564B-8EDD-FA97DB2DED64}"/>
              </a:ext>
            </a:extLst>
          </p:cNvPr>
          <p:cNvCxnSpPr>
            <a:cxnSpLocks/>
          </p:cNvCxnSpPr>
          <p:nvPr userDrawn="1"/>
        </p:nvCxnSpPr>
        <p:spPr>
          <a:xfrm>
            <a:off x="250825" y="756000"/>
            <a:ext cx="8642350" cy="0"/>
          </a:xfrm>
          <a:prstGeom prst="line">
            <a:avLst/>
          </a:prstGeom>
          <a:ln w="15875">
            <a:solidFill>
              <a:srgbClr val="FFD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478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blist o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584000"/>
            <a:ext cx="5400000" cy="720000"/>
          </a:xfrm>
        </p:spPr>
        <p:txBody>
          <a:bodyPr tIns="0" rIns="0" anchor="b" anchorCtr="0">
            <a:normAutofit/>
          </a:bodyPr>
          <a:lstStyle>
            <a:lvl1pPr algn="l">
              <a:defRPr sz="2600"/>
            </a:lvl1pPr>
          </a:lstStyle>
          <a:p>
            <a:r>
              <a:rPr lang="en-GB" dirty="0"/>
              <a:t>Divider slide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4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blist or Agenda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D56F7F-AF67-A049-85EA-CB88A5802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1584000"/>
            <a:ext cx="5400000" cy="720000"/>
          </a:xfrm>
        </p:spPr>
        <p:txBody>
          <a:bodyPr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Divider slide black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17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584000"/>
            <a:ext cx="4320000" cy="720000"/>
          </a:xfrm>
        </p:spPr>
        <p:txBody>
          <a:bodyPr tIns="0" rIns="0" anchor="b">
            <a:normAutofit/>
          </a:bodyPr>
          <a:lstStyle>
            <a:lvl1pPr algn="l">
              <a:defRPr sz="2600"/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AE3E3AD-1296-8D48-AFA8-764EA91D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Agenda">
            <a:extLst>
              <a:ext uri="{FF2B5EF4-FFF2-40B4-BE49-F238E27FC236}">
                <a16:creationId xmlns:a16="http://schemas.microsoft.com/office/drawing/2014/main" id="{27C2714F-8722-2B4A-B0DF-939CDC022D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0000" y="2426400"/>
            <a:ext cx="4320000" cy="2649537"/>
          </a:xfrm>
        </p:spPr>
        <p:txBody>
          <a:bodyPr>
            <a:noAutofit/>
          </a:bodyPr>
          <a:lstStyle>
            <a:lvl1pPr marL="288000" indent="-288000">
              <a:spcBef>
                <a:spcPts val="600"/>
              </a:spcBef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2"/>
                </a:solidFill>
              </a:defRPr>
            </a:lvl1pPr>
            <a:lvl2pPr marL="288000" indent="-288000">
              <a:spcBef>
                <a:spcPts val="600"/>
              </a:spcBef>
              <a:buClr>
                <a:schemeClr val="tx1"/>
              </a:buClr>
              <a:buFont typeface="+mj-lt"/>
              <a:buAutoNum type="arabicPeriod"/>
              <a:defRPr sz="1800" b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Agenda point</a:t>
            </a:r>
          </a:p>
          <a:p>
            <a:pPr lvl="1"/>
            <a:r>
              <a:rPr lang="en-US" dirty="0"/>
              <a:t>Agenda point highlighted</a:t>
            </a:r>
          </a:p>
        </p:txBody>
      </p:sp>
    </p:spTree>
    <p:extLst>
      <p:ext uri="{BB962C8B-B14F-4D97-AF65-F5344CB8AC3E}">
        <p14:creationId xmlns:p14="http://schemas.microsoft.com/office/powerpoint/2010/main" val="224331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+ Ti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584000"/>
            <a:ext cx="5400000" cy="720000"/>
          </a:xfrm>
        </p:spPr>
        <p:txBody>
          <a:bodyPr tIns="0" rIns="0" anchor="b">
            <a:normAutofit/>
          </a:bodyPr>
          <a:lstStyle>
            <a:lvl1pPr algn="l">
              <a:defRPr sz="2600"/>
            </a:lvl1pPr>
          </a:lstStyle>
          <a:p>
            <a:r>
              <a:rPr lang="en-GB" dirty="0"/>
              <a:t>Agenda + Timing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6C1EC-AB07-F94A-9F69-EA2C58DD8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Agenda">
            <a:extLst>
              <a:ext uri="{FF2B5EF4-FFF2-40B4-BE49-F238E27FC236}">
                <a16:creationId xmlns:a16="http://schemas.microsoft.com/office/drawing/2014/main" id="{7434CDEC-8F5C-7843-B6A0-2E657F60A2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90901" y="2427288"/>
            <a:ext cx="4103687" cy="2649537"/>
          </a:xfrm>
        </p:spPr>
        <p:txBody>
          <a:bodyPr>
            <a:noAutofit/>
          </a:bodyPr>
          <a:lstStyle>
            <a:lvl1pPr marL="288000" indent="-288000">
              <a:spcBef>
                <a:spcPts val="600"/>
              </a:spcBef>
              <a:buClr>
                <a:schemeClr val="tx1"/>
              </a:buClr>
              <a:buFont typeface="+mj-lt"/>
              <a:buAutoNum type="arabicPeriod"/>
              <a:defRPr sz="1800"/>
            </a:lvl1pPr>
            <a:lvl2pPr marL="288000" indent="-288000">
              <a:spcBef>
                <a:spcPts val="600"/>
              </a:spcBef>
              <a:buClr>
                <a:schemeClr val="tx1"/>
              </a:buClr>
              <a:buFont typeface="+mj-lt"/>
              <a:buAutoNum type="arabicPeriod"/>
              <a:defRPr sz="1800" b="1"/>
            </a:lvl2pPr>
          </a:lstStyle>
          <a:p>
            <a:pPr lvl="0"/>
            <a:r>
              <a:rPr lang="en-US" dirty="0"/>
              <a:t>Agenda point</a:t>
            </a:r>
          </a:p>
          <a:p>
            <a:pPr lvl="1"/>
            <a:r>
              <a:rPr lang="en-US" dirty="0"/>
              <a:t>Agenda point highlighted</a:t>
            </a:r>
          </a:p>
        </p:txBody>
      </p:sp>
      <p:sp>
        <p:nvSpPr>
          <p:cNvPr id="19" name="Timing">
            <a:extLst>
              <a:ext uri="{FF2B5EF4-FFF2-40B4-BE49-F238E27FC236}">
                <a16:creationId xmlns:a16="http://schemas.microsoft.com/office/drawing/2014/main" id="{F09CFB1E-8125-5448-8C55-3F12FED985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2427288"/>
            <a:ext cx="2813050" cy="264953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FontTx/>
              <a:buNone/>
              <a:defRPr sz="1800"/>
            </a:lvl1pPr>
            <a:lvl2pPr marL="0" indent="0">
              <a:spcBef>
                <a:spcPts val="600"/>
              </a:spcBef>
              <a:buFontTx/>
              <a:buNone/>
              <a:defRPr sz="1800" b="1"/>
            </a:lvl2pPr>
          </a:lstStyle>
          <a:p>
            <a:pPr lvl="0"/>
            <a:r>
              <a:rPr lang="en-US" dirty="0"/>
              <a:t>Agenda point – timing</a:t>
            </a:r>
          </a:p>
          <a:p>
            <a:pPr lvl="1"/>
            <a:r>
              <a:rPr lang="en-US" dirty="0"/>
              <a:t>Agenda point – timing highlighted</a:t>
            </a:r>
          </a:p>
        </p:txBody>
      </p:sp>
    </p:spTree>
    <p:extLst>
      <p:ext uri="{BB962C8B-B14F-4D97-AF65-F5344CB8AC3E}">
        <p14:creationId xmlns:p14="http://schemas.microsoft.com/office/powerpoint/2010/main" val="364543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8427600" cy="407160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700E8-084B-5C4A-9D21-FB806A7F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190F6BE-B997-544B-B3F8-9CB926CB716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745758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41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0"/>
            <a:ext cx="8427600" cy="720000"/>
          </a:xfrm>
        </p:spPr>
        <p:txBody>
          <a:bodyPr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96000"/>
            <a:ext cx="8427600" cy="378000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700E8-084B-5C4A-9D21-FB806A7F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DB905E-E99C-3641-BF4C-1FCE98B495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363" y="756000"/>
            <a:ext cx="8427600" cy="503999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latin typeface="+mj-lt"/>
              </a:defRPr>
            </a:lvl1pPr>
            <a:lvl2pPr marL="288000" indent="0">
              <a:buNone/>
              <a:defRPr/>
            </a:lvl2pPr>
            <a:lvl3pPr marL="648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1E7B9EB-9A61-0344-BAAB-3DD2BFAC6769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72775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0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5727600" cy="407160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700E8-084B-5C4A-9D21-FB806A7F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12D9B9-BC77-E04E-9798-9AC08D04042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745758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821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000" y="1008000"/>
            <a:ext cx="4104000" cy="4071600"/>
          </a:xfrm>
          <a:noFill/>
          <a:ln w="15875">
            <a:noFill/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33183B-9109-6A4A-A84B-1A6D9B35B882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745758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3FDD8A6-1400-CC46-ACBE-D9738F539B9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80000" y="1008000"/>
            <a:ext cx="4104000" cy="4071600"/>
          </a:xfrm>
          <a:noFill/>
          <a:ln w="15875">
            <a:noFill/>
            <a:miter lim="800000"/>
          </a:ln>
        </p:spPr>
        <p:txBody>
          <a:bodyPr lIns="108000" tIns="108000" rIns="108000" bIns="108000">
            <a:no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8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hyperlink" Target="https://knime.com/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hyperlink" Target="https://www.knime.com/form/material-download-registration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hyperlink" Target="https://creativecommons.org/licenses/by-nc-sa/4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0"/>
            <a:ext cx="8427600" cy="972000"/>
          </a:xfrm>
          <a:prstGeom prst="rect">
            <a:avLst/>
          </a:prstGeom>
        </p:spPr>
        <p:txBody>
          <a:bodyPr vert="horz" lIns="0" tIns="360000" rIns="36000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1008000"/>
            <a:ext cx="8427600" cy="40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000" y="4824000"/>
            <a:ext cx="4320000" cy="25199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800">
                <a:solidFill>
                  <a:schemeClr val="tx1"/>
                </a:solidFill>
              </a:defRPr>
            </a:lvl1pPr>
          </a:lstStyle>
          <a:p>
            <a:r>
              <a:rPr lang="de-DE"/>
              <a:t>20 June 2020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EDE9514-A4D4-9646-A412-E848C2A0D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4536000"/>
            <a:ext cx="4320000" cy="25199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84000" y="5427000"/>
            <a:ext cx="576000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fld id="{220B6647-BD7A-7942-B66E-0DFF9B72D92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E3F6F9-5ADB-1242-AB90-C0A00C0C735C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420422"/>
            <a:ext cx="9144000" cy="6578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5EA6A8-FFAC-4C45-AB50-F16E9F8C2536}"/>
              </a:ext>
            </a:extLst>
          </p:cNvPr>
          <p:cNvSpPr txBox="1"/>
          <p:nvPr userDrawn="1"/>
        </p:nvSpPr>
        <p:spPr>
          <a:xfrm>
            <a:off x="5771643" y="5386334"/>
            <a:ext cx="3438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/>
              <a:t>These slides are a derivative of </a:t>
            </a:r>
            <a:r>
              <a:rPr lang="en-US" sz="900" dirty="0">
                <a:hlinkClick r:id="rId20"/>
              </a:rPr>
              <a:t>KNIME Course Material</a:t>
            </a:r>
            <a:r>
              <a:rPr lang="en-US" sz="900" dirty="0"/>
              <a:t> of </a:t>
            </a:r>
            <a:r>
              <a:rPr lang="en-US" sz="900" dirty="0">
                <a:hlinkClick r:id="rId21"/>
              </a:rPr>
              <a:t>KNIME AG</a:t>
            </a:r>
            <a:r>
              <a:rPr lang="en-US" sz="900" dirty="0"/>
              <a:t> used under </a:t>
            </a:r>
            <a:r>
              <a:rPr lang="en-US" sz="900" dirty="0">
                <a:hlinkClick r:id="rId22"/>
              </a:rPr>
              <a:t>CC BY-NC-SA 4.0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01977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78" r:id="rId3"/>
    <p:sldLayoutId id="2147483669" r:id="rId4"/>
    <p:sldLayoutId id="2147483670" r:id="rId5"/>
    <p:sldLayoutId id="2147483673" r:id="rId6"/>
    <p:sldLayoutId id="2147483675" r:id="rId7"/>
    <p:sldLayoutId id="2147483674" r:id="rId8"/>
    <p:sldLayoutId id="2147483679" r:id="rId9"/>
    <p:sldLayoutId id="2147483680" r:id="rId10"/>
    <p:sldLayoutId id="2147483676" r:id="rId11"/>
    <p:sldLayoutId id="2147483667" r:id="rId12"/>
    <p:sldLayoutId id="2147483677" r:id="rId13"/>
    <p:sldLayoutId id="2147483682" r:id="rId14"/>
    <p:sldLayoutId id="2147483683" r:id="rId15"/>
    <p:sldLayoutId id="2147483684" r:id="rId16"/>
    <p:sldLayoutId id="2147483686" r:id="rId17"/>
    <p:sldLayoutId id="2147483687" r:id="rId18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6858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Wingdings" pitchFamily="2" charset="2"/>
        <a:buChar char="§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46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2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90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6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628000" indent="-180000" algn="l" defTabSz="685800" rtl="0" eaLnBrk="1" latinLnBrk="0" hangingPunct="1">
        <a:lnSpc>
          <a:spcPct val="100000"/>
        </a:lnSpc>
        <a:spcBef>
          <a:spcPts val="300"/>
        </a:spcBef>
        <a:buClr>
          <a:schemeClr val="accent2"/>
        </a:buClr>
        <a:buFont typeface="Wingdings" pitchFamily="2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 userDrawn="1">
          <p15:clr>
            <a:srgbClr val="2B94B1"/>
          </p15:clr>
        </p15:guide>
        <p15:guide id="2" pos="158" userDrawn="1">
          <p15:clr>
            <a:srgbClr val="2B94B1"/>
          </p15:clr>
        </p15:guide>
        <p15:guide id="3" orient="horz" pos="634" userDrawn="1">
          <p15:clr>
            <a:srgbClr val="2B94B1"/>
          </p15:clr>
        </p15:guide>
        <p15:guide id="4" pos="5602" userDrawn="1">
          <p15:clr>
            <a:srgbClr val="2B94B1"/>
          </p15:clr>
        </p15:guide>
        <p15:guide id="5" pos="5534" userDrawn="1">
          <p15:clr>
            <a:srgbClr val="2B94B1"/>
          </p15:clr>
        </p15:guide>
        <p15:guide id="8" orient="horz" pos="3198" userDrawn="1">
          <p15:clr>
            <a:srgbClr val="2B94B1"/>
          </p15:clr>
        </p15:guide>
        <p15:guide id="9" orient="horz" pos="3420" userDrawn="1">
          <p15:clr>
            <a:srgbClr val="2B94B1"/>
          </p15:clr>
        </p15:guide>
        <p15:guide id="10" pos="3833" userDrawn="1">
          <p15:clr>
            <a:srgbClr val="2B94B1"/>
          </p15:clr>
        </p15:guide>
        <p15:guide id="11" pos="2812" userDrawn="1">
          <p15:clr>
            <a:srgbClr val="2B94B1"/>
          </p15:clr>
        </p15:guide>
        <p15:guide id="12" pos="4721" userDrawn="1">
          <p15:clr>
            <a:srgbClr val="2B94B1"/>
          </p15:clr>
        </p15:guide>
        <p15:guide id="13" pos="2948" userDrawn="1">
          <p15:clr>
            <a:srgbClr val="2B94B1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png"/><Relationship Id="rId4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17" Type="http://schemas.openxmlformats.org/officeDocument/2006/relationships/image" Target="../media/image54.png"/><Relationship Id="rId2" Type="http://schemas.openxmlformats.org/officeDocument/2006/relationships/image" Target="../media/image39.png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5" Type="http://schemas.openxmlformats.org/officeDocument/2006/relationships/image" Target="../media/image5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Relationship Id="rId14" Type="http://schemas.openxmlformats.org/officeDocument/2006/relationships/image" Target="../media/image5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kni.me/w/kYeZOLeAJXo9Mvol" TargetMode="Externa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hyperlink" Target="https://hub.knime.com/" TargetMode="Externa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hyperlink" Target="https://www.knime.com/cheat-sheets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7" Type="http://schemas.openxmlformats.org/officeDocument/2006/relationships/comments" Target="../comments/comment1.xml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knime.com/knimepress" TargetMode="Externa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hyperlink" Target="https://www.knime.com/knime-self-paced-courses" TargetMode="Externa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nime.com/downloads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96E5-E69F-0C4D-8D5E-75BD7C8240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KNIME Analytics Platform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3328F-08BE-944E-A41A-7E667D3913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DC6-5981-F642-9403-3B320DCC5E3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F9ED-C7B7-3C45-9571-EE85047E02A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90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3F7D5DE-16EA-4F9F-ADB2-F6388E107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95" y="981482"/>
            <a:ext cx="7849210" cy="4251655"/>
          </a:xfrm>
          <a:prstGeom prst="rect">
            <a:avLst/>
          </a:prstGeom>
          <a:effectLst/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233" y="4417674"/>
            <a:ext cx="619125" cy="71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1707" y="3937620"/>
            <a:ext cx="619125" cy="71438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5B47727-62FC-9D4B-A16D-9381BD9AB70D}"/>
              </a:ext>
            </a:extLst>
          </p:cNvPr>
          <p:cNvSpPr/>
          <p:nvPr/>
        </p:nvSpPr>
        <p:spPr>
          <a:xfrm>
            <a:off x="1403532" y="1777380"/>
            <a:ext cx="1147300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KNIME Explorer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0A0C857-3814-5344-B75B-4B5D975FC05B}"/>
              </a:ext>
            </a:extLst>
          </p:cNvPr>
          <p:cNvSpPr/>
          <p:nvPr/>
        </p:nvSpPr>
        <p:spPr>
          <a:xfrm>
            <a:off x="1356650" y="2694755"/>
            <a:ext cx="1194182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Workflow Coach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6761008D-728C-A04B-A9AE-293CECC4AE0F}"/>
              </a:ext>
            </a:extLst>
          </p:cNvPr>
          <p:cNvSpPr/>
          <p:nvPr/>
        </p:nvSpPr>
        <p:spPr>
          <a:xfrm>
            <a:off x="1356650" y="3963946"/>
            <a:ext cx="1194182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 err="1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Repository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368057F-CA58-2E40-B2DB-51CEA7058FD4}"/>
              </a:ext>
            </a:extLst>
          </p:cNvPr>
          <p:cNvSpPr/>
          <p:nvPr/>
        </p:nvSpPr>
        <p:spPr>
          <a:xfrm>
            <a:off x="4799229" y="3261565"/>
            <a:ext cx="1194182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Workflow Editor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C2AD0DA-121A-AB48-B2FC-EEA53246B9AF}"/>
              </a:ext>
            </a:extLst>
          </p:cNvPr>
          <p:cNvSpPr/>
          <p:nvPr/>
        </p:nvSpPr>
        <p:spPr>
          <a:xfrm>
            <a:off x="3057051" y="4789105"/>
            <a:ext cx="1194182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C7BACC8-FF3C-6249-9826-378703108B0C}"/>
              </a:ext>
            </a:extLst>
          </p:cNvPr>
          <p:cNvSpPr/>
          <p:nvPr/>
        </p:nvSpPr>
        <p:spPr>
          <a:xfrm>
            <a:off x="5690390" y="4453191"/>
            <a:ext cx="1600968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 err="1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Console</a:t>
            </a: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de-DE" sz="1100" dirty="0" err="1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Monitor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1CDE25B-8718-EC44-B8D8-949C23132A75}"/>
              </a:ext>
            </a:extLst>
          </p:cNvPr>
          <p:cNvSpPr/>
          <p:nvPr/>
        </p:nvSpPr>
        <p:spPr>
          <a:xfrm>
            <a:off x="6855408" y="2059475"/>
            <a:ext cx="1265184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 err="1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Description</a:t>
            </a: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655A85D2-FDEA-7F41-8F21-A560492AD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en-US" dirty="0"/>
              <a:t>The KNIME Analytics </a:t>
            </a:r>
            <a:r>
              <a:rPr lang="de-CH" altLang="en-US" dirty="0" err="1"/>
              <a:t>Platform</a:t>
            </a:r>
            <a:r>
              <a:rPr lang="de-CH" altLang="en-US" dirty="0"/>
              <a:t> </a:t>
            </a:r>
            <a:r>
              <a:rPr lang="de-CH" altLang="en-US" dirty="0" err="1"/>
              <a:t>Workbench</a:t>
            </a:r>
            <a:endParaRPr lang="en-US" alt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0B1871-ACFC-7B4B-B43F-5800D11D0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545CEBB-1D0C-3C4E-8C69-99627FD4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10</a:t>
            </a:fld>
            <a:endParaRPr lang="en-US"/>
          </a:p>
        </p:txBody>
      </p:sp>
      <p:sp>
        <p:nvSpPr>
          <p:cNvPr id="18" name="Rounded Rectangle 26">
            <a:extLst>
              <a:ext uri="{FF2B5EF4-FFF2-40B4-BE49-F238E27FC236}">
                <a16:creationId xmlns:a16="http://schemas.microsoft.com/office/drawing/2014/main" id="{A78685A5-81D3-411D-9C5E-198979224BEB}"/>
              </a:ext>
            </a:extLst>
          </p:cNvPr>
          <p:cNvSpPr/>
          <p:nvPr/>
        </p:nvSpPr>
        <p:spPr>
          <a:xfrm>
            <a:off x="6855408" y="3842381"/>
            <a:ext cx="1265184" cy="2429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1100" dirty="0">
                <a:solidFill>
                  <a:schemeClr val="tx1">
                    <a:lumMod val="7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KNIME Hub</a:t>
            </a:r>
          </a:p>
        </p:txBody>
      </p:sp>
    </p:spTree>
    <p:extLst>
      <p:ext uri="{BB962C8B-B14F-4D97-AF65-F5344CB8AC3E}">
        <p14:creationId xmlns:p14="http://schemas.microsoft.com/office/powerpoint/2010/main" val="79750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 algn="ctr">
              <a:buNone/>
            </a:pPr>
            <a:r>
              <a:rPr lang="en-GB" sz="1800" dirty="0"/>
              <a:t>A workflow is a pipeline of nodes, each configurable to perform a specific task.</a:t>
            </a:r>
            <a:br>
              <a:rPr lang="en-GB" sz="1800" dirty="0"/>
            </a:br>
            <a:r>
              <a:rPr lang="en-GB" sz="1800" dirty="0"/>
              <a:t>The data flow through nodes from left to right</a:t>
            </a:r>
            <a:endParaRPr lang="en-US" sz="1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9" y="1909257"/>
            <a:ext cx="7289781" cy="30235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304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KNIME Explorer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149EBB-6933-C348-B003-23204A3EA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0000" y="972000"/>
            <a:ext cx="4104000" cy="4071600"/>
          </a:xfr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r>
              <a:rPr lang="en-US" dirty="0"/>
              <a:t>In LOCAL you can access your own workflow projects.</a:t>
            </a:r>
          </a:p>
          <a:p>
            <a:r>
              <a:rPr lang="en-US" dirty="0"/>
              <a:t>Other mountpoints allow you to connect to</a:t>
            </a:r>
          </a:p>
          <a:p>
            <a:pPr lvl="1"/>
            <a:r>
              <a:rPr lang="en-US" dirty="0"/>
              <a:t>EXAMPLE Server</a:t>
            </a:r>
          </a:p>
          <a:p>
            <a:pPr lvl="1"/>
            <a:r>
              <a:rPr lang="en-US" dirty="0"/>
              <a:t>KNIME Hub</a:t>
            </a:r>
          </a:p>
          <a:p>
            <a:pPr lvl="1"/>
            <a:r>
              <a:rPr lang="en-US" dirty="0"/>
              <a:t>KNIME Server</a:t>
            </a:r>
          </a:p>
          <a:p>
            <a:r>
              <a:rPr lang="en-US" dirty="0"/>
              <a:t>The Explorer toolbar on the top has a search box and buttons to</a:t>
            </a:r>
          </a:p>
          <a:p>
            <a:pPr lvl="1"/>
            <a:r>
              <a:rPr lang="en-US" dirty="0"/>
              <a:t>select the workflow displayed in the active editor</a:t>
            </a:r>
          </a:p>
          <a:p>
            <a:pPr lvl="1"/>
            <a:r>
              <a:rPr lang="en-US" dirty="0"/>
              <a:t>refresh the view</a:t>
            </a:r>
          </a:p>
          <a:p>
            <a:r>
              <a:rPr lang="en-US" dirty="0"/>
              <a:t>The KNIME Explorer can contain 4 types of content:</a:t>
            </a:r>
          </a:p>
          <a:p>
            <a:pPr lvl="1"/>
            <a:r>
              <a:rPr lang="en-US" dirty="0"/>
              <a:t>Workflows</a:t>
            </a:r>
          </a:p>
          <a:p>
            <a:pPr lvl="1"/>
            <a:r>
              <a:rPr lang="en-US" dirty="0"/>
              <a:t>Workflow groups</a:t>
            </a:r>
          </a:p>
          <a:p>
            <a:pPr lvl="1"/>
            <a:r>
              <a:rPr lang="en-US" dirty="0"/>
              <a:t>Data files</a:t>
            </a:r>
          </a:p>
          <a:p>
            <a:pPr lvl="1"/>
            <a:r>
              <a:rPr lang="en-US" dirty="0"/>
              <a:t>Shared Components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366B538-FEC3-C241-8C48-F0422C8B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12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3F8DCC-F75D-804C-B700-AE422C4146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58666" y="972000"/>
            <a:ext cx="4104000" cy="40716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280" y="3120789"/>
            <a:ext cx="304800" cy="292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705" y="3412889"/>
            <a:ext cx="292100" cy="292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B1A155-455D-4E3A-A612-64EC8FD37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00" y="1002882"/>
            <a:ext cx="4108532" cy="294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483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new workflow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 algn="ctr">
              <a:buNone/>
            </a:pPr>
            <a:r>
              <a:rPr lang="en-GB" sz="1600" dirty="0"/>
              <a:t>Click anywhere on the KNIME Explorer </a:t>
            </a:r>
            <a:r>
              <a:rPr lang="en-US" sz="1600" dirty="0"/>
              <a:t>to create a new workflow or workflow group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778" y="1562115"/>
            <a:ext cx="2177869" cy="35649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425" y="1991300"/>
            <a:ext cx="3135086" cy="2418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urved Down Arrow 7"/>
          <p:cNvSpPr/>
          <p:nvPr/>
        </p:nvSpPr>
        <p:spPr>
          <a:xfrm>
            <a:off x="2690336" y="1524992"/>
            <a:ext cx="1792224" cy="585216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315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and Exporting Workflows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65B99-408E-4542-B97A-42F681BFF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75473"/>
            <a:ext cx="8427600" cy="4071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8777" y="2731535"/>
            <a:ext cx="3282037" cy="2223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t="87" b="20078"/>
          <a:stretch/>
        </p:blipFill>
        <p:spPr>
          <a:xfrm>
            <a:off x="3182970" y="1090427"/>
            <a:ext cx="2235264" cy="35116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65" y="2575831"/>
            <a:ext cx="2702078" cy="2379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5847252" y="1800738"/>
            <a:ext cx="2936748" cy="7386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Right-click on a workflow or workflow group to export the selected workflow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3008" y="1635430"/>
            <a:ext cx="2936748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Right-click anywhere in KNIME Explorer to import a workflow</a:t>
            </a:r>
          </a:p>
        </p:txBody>
      </p:sp>
      <p:sp>
        <p:nvSpPr>
          <p:cNvPr id="8" name="Curved Down Arrow 7"/>
          <p:cNvSpPr/>
          <p:nvPr/>
        </p:nvSpPr>
        <p:spPr>
          <a:xfrm flipH="1">
            <a:off x="2696174" y="2170070"/>
            <a:ext cx="1259986" cy="397111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urved Down Arrow 13"/>
          <p:cNvSpPr/>
          <p:nvPr/>
        </p:nvSpPr>
        <p:spPr>
          <a:xfrm>
            <a:off x="5058282" y="2264201"/>
            <a:ext cx="1253915" cy="452965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632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 Repository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>
          <a:xfrm>
            <a:off x="4681225" y="1008000"/>
            <a:ext cx="4104000" cy="4071600"/>
          </a:xfrm>
        </p:spPr>
        <p:txBody>
          <a:bodyPr/>
          <a:lstStyle/>
          <a:p>
            <a:r>
              <a:rPr lang="en-US" dirty="0"/>
              <a:t>The Node Repository contains all KNIME nodes - ordered by category with further subcategories.</a:t>
            </a:r>
          </a:p>
          <a:p>
            <a:r>
              <a:rPr lang="en-GB" dirty="0"/>
              <a:t>Extension installation can sensibly increase the number of nodes</a:t>
            </a:r>
          </a:p>
          <a:p>
            <a:r>
              <a:rPr lang="en-GB" dirty="0"/>
              <a:t>Two search methods:</a:t>
            </a:r>
          </a:p>
          <a:p>
            <a:pPr lvl="1"/>
            <a:r>
              <a:rPr lang="en-GB" dirty="0"/>
              <a:t>Crisp Search</a:t>
            </a:r>
          </a:p>
          <a:p>
            <a:pPr lvl="1"/>
            <a:r>
              <a:rPr lang="en-GB" dirty="0"/>
              <a:t>Fuzzy Search</a:t>
            </a:r>
          </a:p>
          <a:p>
            <a:r>
              <a:rPr lang="en-US" dirty="0"/>
              <a:t>Nodes can be added by drag and drop from the Node Repository to the Workflow Editor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36021FA-0B45-5143-9159-7724E3052CD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58775" y="1008000"/>
            <a:ext cx="4104000" cy="40716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1012806"/>
            <a:ext cx="1979079" cy="26021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782" y="1655277"/>
            <a:ext cx="1979079" cy="26021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620" y="2398247"/>
            <a:ext cx="1979079" cy="26082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6208" y="3236912"/>
            <a:ext cx="228668" cy="2134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397" y="3450336"/>
            <a:ext cx="236290" cy="22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788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DCC0C-40F3-6E46-9F28-BA7E72F9C7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F2E9CAD0-9160-1F47-9B67-5F3EAAF93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6647-BD7A-7942-B66E-0DFF9B72D92D}" type="slidenum">
              <a:rPr lang="en-US" smtClean="0"/>
              <a:t>16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B6AE3D-01D9-B04C-AC90-1867724FAAAD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The Description window gives information about:</a:t>
            </a:r>
          </a:p>
          <a:p>
            <a:pPr lvl="1"/>
            <a:r>
              <a:rPr lang="en-US" dirty="0"/>
              <a:t>Node Functionality </a:t>
            </a:r>
          </a:p>
          <a:p>
            <a:pPr lvl="1"/>
            <a:r>
              <a:rPr lang="en-US" dirty="0"/>
              <a:t>Input &amp; Output </a:t>
            </a:r>
          </a:p>
          <a:p>
            <a:pPr lvl="1"/>
            <a:r>
              <a:rPr lang="en-US" dirty="0"/>
              <a:t>Node Settings</a:t>
            </a:r>
          </a:p>
          <a:p>
            <a:pPr lvl="1"/>
            <a:r>
              <a:rPr lang="en-US" dirty="0"/>
              <a:t>Ports</a:t>
            </a:r>
          </a:p>
          <a:p>
            <a:pPr lvl="1"/>
            <a:r>
              <a:rPr lang="en-US" dirty="0"/>
              <a:t>References to literature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83A822-4BC0-4105-8541-40C72655C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02" y="1008000"/>
            <a:ext cx="3486395" cy="407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580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 Description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>
          <a:xfrm>
            <a:off x="4687200" y="972000"/>
            <a:ext cx="4104000" cy="4071600"/>
          </a:xfrm>
        </p:spPr>
        <p:txBody>
          <a:bodyPr/>
          <a:lstStyle/>
          <a:p>
            <a:r>
              <a:rPr lang="en-US" dirty="0"/>
              <a:t>When selecting the workflow, the Description window gives information about the workflow’s: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Description</a:t>
            </a:r>
          </a:p>
          <a:p>
            <a:pPr lvl="1"/>
            <a:r>
              <a:rPr lang="en-US" dirty="0"/>
              <a:t>Associated Tags and Links</a:t>
            </a:r>
          </a:p>
          <a:p>
            <a:pPr lvl="1"/>
            <a:r>
              <a:rPr lang="en-US" dirty="0"/>
              <a:t>Creation Date</a:t>
            </a:r>
          </a:p>
          <a:p>
            <a:pPr lvl="1"/>
            <a:r>
              <a:rPr lang="en-US" dirty="0"/>
              <a:t>Author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7BF4A8-05A2-8447-89EF-0EF16AF0180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56400" y="972000"/>
            <a:ext cx="4104000" cy="407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0046BA-F4F8-1B42-917F-319E7B84F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10" y="1197833"/>
            <a:ext cx="3126336" cy="35100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44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 Coach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Recommendation engine</a:t>
            </a:r>
          </a:p>
          <a:p>
            <a:r>
              <a:rPr lang="en-US" dirty="0"/>
              <a:t>It gives hints about which node to use next in the workflow</a:t>
            </a:r>
          </a:p>
          <a:p>
            <a:r>
              <a:rPr lang="en-US" dirty="0"/>
              <a:t>It is based on world-wide KNIME community usage statistics</a:t>
            </a:r>
          </a:p>
          <a:p>
            <a:r>
              <a:rPr lang="en-US" dirty="0"/>
              <a:t>It can also be set to use personal and local group usage statistics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674" y="3106090"/>
            <a:ext cx="5788651" cy="15655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8128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Console and Other views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sz="1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FC21676-174F-EE4D-AC9B-C4FE2484200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Console view prints out error and warning messages about what is going on under the hood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r>
              <a:rPr lang="en-US" dirty="0"/>
              <a:t>Click on View and select </a:t>
            </a:r>
            <a:r>
              <a:rPr lang="en-US" i="1" dirty="0"/>
              <a:t>Other…</a:t>
            </a:r>
            <a:r>
              <a:rPr lang="en-US" dirty="0"/>
              <a:t> to add additional views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68" y="965561"/>
            <a:ext cx="4111820" cy="12655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67" y="2736541"/>
            <a:ext cx="1954019" cy="20258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144" y="2568375"/>
            <a:ext cx="1914144" cy="2585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247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47F0-663D-44A0-8114-30D48F54E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 of this lesson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0CB6A-498A-4C6B-AB7E-33EF5D112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Download and Install</a:t>
            </a:r>
          </a:p>
          <a:p>
            <a:r>
              <a:rPr lang="de-DE" dirty="0"/>
              <a:t>The Workbench</a:t>
            </a:r>
          </a:p>
          <a:p>
            <a:r>
              <a:rPr lang="de-DE" dirty="0"/>
              <a:t>More on Nodes</a:t>
            </a:r>
          </a:p>
          <a:p>
            <a:r>
              <a:rPr lang="de-DE" dirty="0"/>
              <a:t>Metanodes and Components</a:t>
            </a:r>
          </a:p>
          <a:p>
            <a:r>
              <a:rPr lang="de-DE" dirty="0"/>
              <a:t>KNIME Hub</a:t>
            </a:r>
          </a:p>
          <a:p>
            <a:r>
              <a:rPr lang="de-DE" dirty="0"/>
              <a:t>Build your first „Hello“ Workflow</a:t>
            </a:r>
          </a:p>
          <a:p>
            <a:endParaRPr lang="de-DE" dirty="0"/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DE6A7-5BA1-48B4-8446-36CC20CE8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3079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Error Log 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 algn="ctr">
              <a:buNone/>
            </a:pPr>
            <a:r>
              <a:rPr lang="en-GB" sz="1700" dirty="0"/>
              <a:t>Tip: enabling and checking the Error Log view can help while debugging your project</a:t>
            </a:r>
            <a:endParaRPr lang="en-US" sz="17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25" y="1661777"/>
            <a:ext cx="2668604" cy="2444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943" y="2293399"/>
            <a:ext cx="5059109" cy="1828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Curved Down Arrow 8"/>
          <p:cNvSpPr/>
          <p:nvPr/>
        </p:nvSpPr>
        <p:spPr>
          <a:xfrm>
            <a:off x="2528970" y="1676894"/>
            <a:ext cx="1792224" cy="585216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994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More on Nodes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6882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on Nodes</a:t>
            </a:r>
            <a:r>
              <a:rPr lang="en-DE" dirty="0"/>
              <a:t>…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Nodes are the basic processing units of a workflow</a:t>
            </a:r>
          </a:p>
          <a:p>
            <a:r>
              <a:rPr lang="en-US" dirty="0"/>
              <a:t>Each node has a number of input and/or output ports</a:t>
            </a:r>
          </a:p>
          <a:p>
            <a:r>
              <a:rPr lang="en-US" dirty="0"/>
              <a:t>Data is transferred over a connection from an out-port to the in-port(s) of other nodes</a:t>
            </a:r>
            <a:endParaRPr lang="en-GB" dirty="0"/>
          </a:p>
          <a:p>
            <a:r>
              <a:rPr lang="en-GB" dirty="0"/>
              <a:t>Under each node, a light shows its status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686" y="3128123"/>
            <a:ext cx="7297851" cy="15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01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Port Types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pipeline of such nodes makes a </a:t>
            </a:r>
            <a:r>
              <a:rPr lang="en-US" b="1" dirty="0"/>
              <a:t>workflow</a:t>
            </a:r>
          </a:p>
          <a:p>
            <a:r>
              <a:rPr lang="en-US" dirty="0"/>
              <a:t>The result of the node’s operation on the data is provided at the out-port to successor nodes</a:t>
            </a:r>
          </a:p>
          <a:p>
            <a:r>
              <a:rPr lang="en-GB" dirty="0"/>
              <a:t>Only port of the same type can be connected</a:t>
            </a: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23</a:t>
            </a:fld>
            <a:endParaRPr lang="de-DE" dirty="0"/>
          </a:p>
        </p:txBody>
      </p:sp>
      <p:grpSp>
        <p:nvGrpSpPr>
          <p:cNvPr id="14" name="Group 13"/>
          <p:cNvGrpSpPr/>
          <p:nvPr/>
        </p:nvGrpSpPr>
        <p:grpSpPr>
          <a:xfrm>
            <a:off x="1741288" y="2543548"/>
            <a:ext cx="5661424" cy="2394584"/>
            <a:chOff x="1737379" y="874768"/>
            <a:chExt cx="5661424" cy="239458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7379" y="874768"/>
              <a:ext cx="5661424" cy="239458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8" name="Rounded Rectangular Callout 7"/>
            <p:cNvSpPr/>
            <p:nvPr/>
          </p:nvSpPr>
          <p:spPr>
            <a:xfrm>
              <a:off x="3208238" y="1285715"/>
              <a:ext cx="710620" cy="291996"/>
            </a:xfrm>
            <a:prstGeom prst="wedgeRoundRectCallout">
              <a:avLst>
                <a:gd name="adj1" fmla="val 88816"/>
                <a:gd name="adj2" fmla="val 80837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</a:t>
              </a:r>
            </a:p>
          </p:txBody>
        </p:sp>
        <p:sp>
          <p:nvSpPr>
            <p:cNvPr id="9" name="Rounded Rectangular Callout 8"/>
            <p:cNvSpPr/>
            <p:nvPr/>
          </p:nvSpPr>
          <p:spPr>
            <a:xfrm>
              <a:off x="4865479" y="1786338"/>
              <a:ext cx="710620" cy="291996"/>
            </a:xfrm>
            <a:prstGeom prst="wedgeRoundRectCallout">
              <a:avLst>
                <a:gd name="adj1" fmla="val -64125"/>
                <a:gd name="adj2" fmla="val -55161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Image</a:t>
              </a:r>
            </a:p>
          </p:txBody>
        </p:sp>
        <p:sp>
          <p:nvSpPr>
            <p:cNvPr id="10" name="Rounded Rectangular Callout 9"/>
            <p:cNvSpPr/>
            <p:nvPr/>
          </p:nvSpPr>
          <p:spPr>
            <a:xfrm>
              <a:off x="2555095" y="2901180"/>
              <a:ext cx="710620" cy="291996"/>
            </a:xfrm>
            <a:prstGeom prst="wedgeRoundRectCallout">
              <a:avLst>
                <a:gd name="adj1" fmla="val -64125"/>
                <a:gd name="adj2" fmla="val -55161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1" name="Rounded Rectangular Callout 10"/>
            <p:cNvSpPr/>
            <p:nvPr/>
          </p:nvSpPr>
          <p:spPr>
            <a:xfrm>
              <a:off x="6255367" y="1431712"/>
              <a:ext cx="798576" cy="354625"/>
            </a:xfrm>
            <a:prstGeom prst="wedgeRoundRectCallout">
              <a:avLst>
                <a:gd name="adj1" fmla="val -82912"/>
                <a:gd name="adj2" fmla="val -40213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Flow Variable</a:t>
              </a:r>
            </a:p>
          </p:txBody>
        </p:sp>
        <p:sp>
          <p:nvSpPr>
            <p:cNvPr id="12" name="Rounded Rectangular Callout 11"/>
            <p:cNvSpPr/>
            <p:nvPr/>
          </p:nvSpPr>
          <p:spPr>
            <a:xfrm>
              <a:off x="5115414" y="2960131"/>
              <a:ext cx="1234005" cy="291996"/>
            </a:xfrm>
            <a:prstGeom prst="wedgeRoundRectCallout">
              <a:avLst>
                <a:gd name="adj1" fmla="val 14419"/>
                <a:gd name="adj2" fmla="val -139265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DB Connection</a:t>
              </a:r>
            </a:p>
          </p:txBody>
        </p:sp>
        <p:sp>
          <p:nvSpPr>
            <p:cNvPr id="13" name="Rounded Rectangular Callout 12"/>
            <p:cNvSpPr/>
            <p:nvPr/>
          </p:nvSpPr>
          <p:spPr>
            <a:xfrm>
              <a:off x="6515753" y="2960131"/>
              <a:ext cx="838617" cy="291996"/>
            </a:xfrm>
            <a:prstGeom prst="wedgeRoundRectCallout">
              <a:avLst>
                <a:gd name="adj1" fmla="val 8669"/>
                <a:gd name="adj2" fmla="val -146424"/>
                <a:gd name="adj3" fmla="val 16667"/>
              </a:avLst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DB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0916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 Configuration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nodes require configuration</a:t>
            </a:r>
          </a:p>
          <a:p>
            <a:r>
              <a:rPr lang="en-US" dirty="0"/>
              <a:t>To access a node configuration window:</a:t>
            </a:r>
          </a:p>
          <a:p>
            <a:pPr lvl="1"/>
            <a:r>
              <a:rPr lang="en-US" dirty="0"/>
              <a:t>Double-click the node</a:t>
            </a:r>
          </a:p>
          <a:p>
            <a:pPr marL="266700" lvl="1" indent="0">
              <a:buNone/>
            </a:pPr>
            <a:r>
              <a:rPr lang="en-US" dirty="0"/>
              <a:t>OR</a:t>
            </a:r>
          </a:p>
          <a:p>
            <a:pPr lvl="1"/>
            <a:r>
              <a:rPr lang="en-US" dirty="0"/>
              <a:t>Right-click &gt; Configure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775" y="1810932"/>
            <a:ext cx="2487211" cy="33658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199" y="2269468"/>
            <a:ext cx="3091145" cy="2810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urved Down Arrow 10"/>
          <p:cNvSpPr/>
          <p:nvPr/>
        </p:nvSpPr>
        <p:spPr>
          <a:xfrm>
            <a:off x="5031378" y="1642452"/>
            <a:ext cx="1792224" cy="585216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82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 Execution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Right-click node</a:t>
            </a:r>
          </a:p>
          <a:p>
            <a:r>
              <a:rPr lang="en-US" sz="1800" dirty="0"/>
              <a:t>Select Execute in context menu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592" y="2186304"/>
            <a:ext cx="515549" cy="6376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77" y="3124294"/>
            <a:ext cx="541049" cy="6335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6485" y="4095828"/>
            <a:ext cx="523435" cy="63975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558" y="1827349"/>
            <a:ext cx="2519081" cy="33826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Rounded Rectangle 11"/>
          <p:cNvSpPr/>
          <p:nvPr/>
        </p:nvSpPr>
        <p:spPr>
          <a:xfrm>
            <a:off x="4011615" y="2152760"/>
            <a:ext cx="3903059" cy="704740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If execution is successful, status shows green light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011613" y="3124294"/>
            <a:ext cx="3903059" cy="704740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If execution produces warnings, status show yellow triangle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011615" y="4095828"/>
            <a:ext cx="3903059" cy="704740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If execution encounters errors, status shows a red X</a:t>
            </a:r>
          </a:p>
        </p:txBody>
      </p:sp>
    </p:spTree>
    <p:extLst>
      <p:ext uri="{BB962C8B-B14F-4D97-AF65-F5344CB8AC3E}">
        <p14:creationId xmlns:p14="http://schemas.microsoft.com/office/powerpoint/2010/main" val="465270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 Views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A4F37-9174-8148-B745-516D89BE1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7218788" y="2207416"/>
            <a:ext cx="1496750" cy="355310"/>
          </a:xfrm>
          <a:prstGeom prst="wedgeRoundRectCallout">
            <a:avLst>
              <a:gd name="adj1" fmla="val -78761"/>
              <a:gd name="adj2" fmla="val -41912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View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3504151" y="4890145"/>
            <a:ext cx="1235745" cy="355310"/>
          </a:xfrm>
          <a:prstGeom prst="wedgeRoundRectCallout">
            <a:avLst>
              <a:gd name="adj1" fmla="val 73881"/>
              <a:gd name="adj2" fmla="val -40441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View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46" y="885790"/>
            <a:ext cx="2738294" cy="43142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874" y="863227"/>
            <a:ext cx="2743130" cy="2025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788" y="3135491"/>
            <a:ext cx="2780529" cy="1906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Straight Connector 17"/>
          <p:cNvCxnSpPr>
            <a:stCxn id="15" idx="6"/>
            <a:endCxn id="13" idx="1"/>
          </p:cNvCxnSpPr>
          <p:nvPr/>
        </p:nvCxnSpPr>
        <p:spPr>
          <a:xfrm flipV="1">
            <a:off x="2586937" y="1876160"/>
            <a:ext cx="1460937" cy="139759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6" idx="6"/>
            <a:endCxn id="14" idx="1"/>
          </p:cNvCxnSpPr>
          <p:nvPr/>
        </p:nvCxnSpPr>
        <p:spPr>
          <a:xfrm flipV="1">
            <a:off x="2582071" y="4088658"/>
            <a:ext cx="2558717" cy="93814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41739" y="3135491"/>
            <a:ext cx="1745198" cy="276527"/>
          </a:xfrm>
          <a:prstGeom prst="ellips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36873" y="4888542"/>
            <a:ext cx="1745198" cy="276527"/>
          </a:xfrm>
          <a:prstGeom prst="ellips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4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Frequently Used Nodes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BE1E1-14E8-7F46-A56C-A522E0FE8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27</a:t>
            </a:fld>
            <a:endParaRPr lang="de-DE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456" y="3284985"/>
            <a:ext cx="736016" cy="77732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761" y="3004253"/>
            <a:ext cx="602579" cy="7980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708" y="3078658"/>
            <a:ext cx="722465" cy="79471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694" y="3873370"/>
            <a:ext cx="531021" cy="67282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41" y="1005227"/>
            <a:ext cx="555101" cy="61747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454" y="1020679"/>
            <a:ext cx="584972" cy="60986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6309" y="1687132"/>
            <a:ext cx="668272" cy="63258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47651" y="1692430"/>
            <a:ext cx="675896" cy="6592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35508" y="3834334"/>
            <a:ext cx="842233" cy="6946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012" y="1473752"/>
            <a:ext cx="686721" cy="650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42245" y="1463594"/>
            <a:ext cx="598766" cy="6395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26589" y="1497947"/>
            <a:ext cx="978987" cy="621944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462388" y="1325612"/>
            <a:ext cx="2815893" cy="1193758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Readers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69981" y="1363470"/>
            <a:ext cx="562966" cy="740745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3881592" y="1325612"/>
            <a:ext cx="1566309" cy="1156045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3880880" y="3244814"/>
            <a:ext cx="1566309" cy="1284209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Partitioning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462388" y="3284985"/>
            <a:ext cx="2815893" cy="1172705"/>
            <a:chOff x="462388" y="3356318"/>
            <a:chExt cx="2815893" cy="1172705"/>
          </a:xfrm>
        </p:grpSpPr>
        <p:sp>
          <p:nvSpPr>
            <p:cNvPr id="35" name="Rounded Rectangle 34"/>
            <p:cNvSpPr/>
            <p:nvPr/>
          </p:nvSpPr>
          <p:spPr>
            <a:xfrm>
              <a:off x="462388" y="3356318"/>
              <a:ext cx="2815893" cy="1172705"/>
            </a:xfrm>
            <a:prstGeom prst="roundRect">
              <a:avLst/>
            </a:prstGeom>
            <a:noFill/>
            <a:ln w="19050">
              <a:solidFill>
                <a:srgbClr val="92AE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GB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Filters</a:t>
              </a:r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913" y="3465033"/>
              <a:ext cx="567273" cy="681399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5840" y="3498172"/>
              <a:ext cx="685346" cy="637531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4378" y="3378525"/>
              <a:ext cx="721767" cy="767907"/>
            </a:xfrm>
            <a:prstGeom prst="rect">
              <a:avLst/>
            </a:prstGeom>
          </p:spPr>
        </p:pic>
      </p:grpSp>
      <p:sp>
        <p:nvSpPr>
          <p:cNvPr id="43" name="Rounded Rectangle 42"/>
          <p:cNvSpPr/>
          <p:nvPr/>
        </p:nvSpPr>
        <p:spPr>
          <a:xfrm>
            <a:off x="5993239" y="940527"/>
            <a:ext cx="2294818" cy="1907176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Writers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5993239" y="3054495"/>
            <a:ext cx="2294818" cy="1972092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Learners/Predictors</a:t>
            </a:r>
            <a:endParaRPr lang="en-US" sz="15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076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Tidy up workflows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600" dirty="0"/>
              <a:t>Workflow can easily become complex and difficult to understand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044" y="1684369"/>
            <a:ext cx="5901912" cy="33131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9768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Metanodes</a:t>
            </a:r>
            <a:r>
              <a:rPr lang="en-GB" dirty="0"/>
              <a:t> and Components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2069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3888F-38FC-4535-B721-19EC091D5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A891B8-8D10-4D98-88DE-376F0CFF3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Dataset used : adult dataset</a:t>
            </a:r>
          </a:p>
          <a:p>
            <a:r>
              <a:rPr lang="de-DE" dirty="0"/>
              <a:t>Example Workflows: </a:t>
            </a:r>
          </a:p>
          <a:p>
            <a:pPr lvl="1"/>
            <a:r>
              <a:rPr lang="de-DE" dirty="0"/>
              <a:t>„My First Workflow“ </a:t>
            </a:r>
            <a:r>
              <a:rPr lang="de-DE" dirty="0">
                <a:hlinkClick r:id="rId2"/>
              </a:rPr>
              <a:t>https://kni.me/w/kYeZOLeAJXo9Mvol</a:t>
            </a:r>
            <a:r>
              <a:rPr lang="de-DE" dirty="0"/>
              <a:t> </a:t>
            </a:r>
          </a:p>
          <a:p>
            <a:pPr lvl="2"/>
            <a:r>
              <a:rPr lang="en-US" dirty="0"/>
              <a:t>Read from CSV file, Excel file and SQLite.</a:t>
            </a:r>
          </a:p>
          <a:p>
            <a:pPr lvl="2"/>
            <a:r>
              <a:rPr lang="en-US" dirty="0"/>
              <a:t>Filter rows and columns</a:t>
            </a:r>
          </a:p>
          <a:p>
            <a:pPr lvl="2"/>
            <a:r>
              <a:rPr lang="en-US" dirty="0"/>
              <a:t>Write to CSV file</a:t>
            </a:r>
          </a:p>
          <a:p>
            <a:pPr lvl="2"/>
            <a:endParaRPr lang="en-US" dirty="0"/>
          </a:p>
          <a:p>
            <a:pPr lvl="2"/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1E3C41-8527-4A6B-99C7-17C4BFDFD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FF8C0D-6A55-4E39-B710-1B6DFBAD2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619" y="2259269"/>
            <a:ext cx="2729755" cy="190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108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Tidy up workflows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600" dirty="0" err="1"/>
              <a:t>Metanodes</a:t>
            </a:r>
            <a:r>
              <a:rPr lang="en-GB" sz="1600" dirty="0"/>
              <a:t> and components can help tidying up, encapsulating nodes performing common operations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231" y="1953735"/>
            <a:ext cx="4666610" cy="28810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400" y="2830199"/>
            <a:ext cx="2315273" cy="12997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Striped Right Arrow 8"/>
          <p:cNvSpPr/>
          <p:nvPr/>
        </p:nvSpPr>
        <p:spPr>
          <a:xfrm>
            <a:off x="2792464" y="3197893"/>
            <a:ext cx="950976" cy="564315"/>
          </a:xfrm>
          <a:prstGeom prst="striped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5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>
              <a:buNone/>
            </a:pPr>
            <a:r>
              <a:rPr lang="en-GB" dirty="0"/>
              <a:t>Steps to build a component or a </a:t>
            </a:r>
            <a:r>
              <a:rPr lang="en-GB" dirty="0" err="1"/>
              <a:t>metanode</a:t>
            </a:r>
            <a:endParaRPr lang="en-GB" dirty="0"/>
          </a:p>
          <a:p>
            <a:pPr lvl="1"/>
            <a:r>
              <a:rPr lang="en-GB" dirty="0"/>
              <a:t>Select related nodes that you want to group</a:t>
            </a:r>
          </a:p>
          <a:p>
            <a:pPr lvl="1"/>
            <a:r>
              <a:rPr lang="en-GB" dirty="0"/>
              <a:t>Right click</a:t>
            </a:r>
          </a:p>
          <a:p>
            <a:pPr lvl="1"/>
            <a:r>
              <a:rPr lang="en-GB" dirty="0"/>
              <a:t>Select </a:t>
            </a:r>
            <a:r>
              <a:rPr lang="en-GB" i="1" dirty="0"/>
              <a:t>Create component</a:t>
            </a:r>
            <a:r>
              <a:rPr lang="en-DE" i="1" dirty="0"/>
              <a:t>…</a:t>
            </a:r>
            <a:r>
              <a:rPr lang="en-GB" i="1" dirty="0"/>
              <a:t> </a:t>
            </a:r>
            <a:r>
              <a:rPr lang="en-GB" dirty="0"/>
              <a:t>or </a:t>
            </a:r>
            <a:r>
              <a:rPr lang="en-GB" i="1" dirty="0"/>
              <a:t>Create </a:t>
            </a:r>
            <a:r>
              <a:rPr lang="en-GB" i="1" dirty="0" err="1"/>
              <a:t>Metanode</a:t>
            </a:r>
            <a:r>
              <a:rPr lang="en-DE" i="1" dirty="0"/>
              <a:t>…</a:t>
            </a:r>
            <a:endParaRPr lang="en-GB" i="1" dirty="0"/>
          </a:p>
          <a:p>
            <a:pPr lvl="1"/>
            <a:r>
              <a:rPr lang="en-GB" dirty="0"/>
              <a:t>Give it a name</a:t>
            </a:r>
          </a:p>
          <a:p>
            <a:pPr marL="6350" indent="0">
              <a:buNone/>
            </a:pPr>
            <a:endParaRPr lang="en-GB" dirty="0"/>
          </a:p>
          <a:p>
            <a:pPr marL="6350" indent="0">
              <a:buNone/>
            </a:pPr>
            <a:r>
              <a:rPr lang="en-GB" b="1" dirty="0"/>
              <a:t>Components</a:t>
            </a:r>
            <a:r>
              <a:rPr lang="en-GB" dirty="0"/>
              <a:t> have more sophisticated features:</a:t>
            </a:r>
          </a:p>
          <a:p>
            <a:pPr lvl="1"/>
            <a:r>
              <a:rPr lang="en-GB" dirty="0"/>
              <a:t>Encapsulate flow variables, i.e. the parameters only live inside the component</a:t>
            </a:r>
          </a:p>
          <a:p>
            <a:pPr lvl="1"/>
            <a:r>
              <a:rPr lang="en-GB" dirty="0"/>
              <a:t>Provide a </a:t>
            </a:r>
            <a:r>
              <a:rPr lang="en-GB" b="1" dirty="0"/>
              <a:t>configuration window</a:t>
            </a:r>
            <a:r>
              <a:rPr lang="en-GB" dirty="0"/>
              <a:t>: variables and parameters within the component can be edited by Right Click -&gt; Configure</a:t>
            </a:r>
            <a:r>
              <a:rPr lang="en-DE" dirty="0"/>
              <a:t>…</a:t>
            </a:r>
            <a:endParaRPr lang="en-GB" dirty="0"/>
          </a:p>
          <a:p>
            <a:pPr lvl="1"/>
            <a:r>
              <a:rPr lang="en-GB" dirty="0"/>
              <a:t>Build a </a:t>
            </a:r>
            <a:r>
              <a:rPr lang="en-GB" b="1" dirty="0"/>
              <a:t>composite view</a:t>
            </a:r>
            <a:r>
              <a:rPr lang="en-GB" dirty="0"/>
              <a:t>: Visualization inside the component can be grouped in a dashboard</a:t>
            </a:r>
          </a:p>
          <a:p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389" y="1114240"/>
            <a:ext cx="2750475" cy="32383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96341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Submenu Component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Right click on the Component and select Setup</a:t>
            </a:r>
            <a:r>
              <a:rPr lang="en-DE" dirty="0"/>
              <a:t>…</a:t>
            </a:r>
            <a:r>
              <a:rPr lang="en-GB" dirty="0"/>
              <a:t> from the submenu Component to access further customization settings, such as the component name and the ports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32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00" y="2642772"/>
            <a:ext cx="3417114" cy="2260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51" y="2052161"/>
            <a:ext cx="3308348" cy="30634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Curved Down Arrow 7"/>
          <p:cNvSpPr/>
          <p:nvPr/>
        </p:nvSpPr>
        <p:spPr>
          <a:xfrm>
            <a:off x="3531962" y="1979847"/>
            <a:ext cx="1792224" cy="585216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8563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Inside a component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6B3CB-B84B-0E4E-8154-2D66CD28D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73" y="1187859"/>
            <a:ext cx="3045354" cy="29554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5" name="Group 14"/>
          <p:cNvGrpSpPr/>
          <p:nvPr/>
        </p:nvGrpSpPr>
        <p:grpSpPr>
          <a:xfrm>
            <a:off x="4135875" y="1344965"/>
            <a:ext cx="4838656" cy="2453316"/>
            <a:chOff x="3915403" y="1157100"/>
            <a:chExt cx="4838656" cy="2453316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7948" y="1157100"/>
              <a:ext cx="4533566" cy="245331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9" name="Oval 8"/>
            <p:cNvSpPr/>
            <p:nvPr/>
          </p:nvSpPr>
          <p:spPr>
            <a:xfrm>
              <a:off x="3915403" y="2784633"/>
              <a:ext cx="1053432" cy="697849"/>
            </a:xfrm>
            <a:prstGeom prst="ellipse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700627" y="2838105"/>
              <a:ext cx="1053432" cy="697849"/>
            </a:xfrm>
            <a:prstGeom prst="ellipse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ounded Rectangular Callout 13"/>
          <p:cNvSpPr/>
          <p:nvPr/>
        </p:nvSpPr>
        <p:spPr>
          <a:xfrm>
            <a:off x="5568939" y="4013095"/>
            <a:ext cx="2157236" cy="1102505"/>
          </a:xfrm>
          <a:prstGeom prst="wedgeRoundRectCallout">
            <a:avLst>
              <a:gd name="adj1" fmla="val -48963"/>
              <a:gd name="adj2" fmla="val 26481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US" sz="14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Shortcut:</a:t>
            </a:r>
          </a:p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US" sz="1400" b="1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Ctrl + double click</a:t>
            </a:r>
            <a:r>
              <a:rPr lang="en-US" sz="14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component to open its content</a:t>
            </a:r>
          </a:p>
        </p:txBody>
      </p:sp>
    </p:spTree>
    <p:extLst>
      <p:ext uri="{BB962C8B-B14F-4D97-AF65-F5344CB8AC3E}">
        <p14:creationId xmlns:p14="http://schemas.microsoft.com/office/powerpoint/2010/main" val="3238453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 Configuration Window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Components can be configurable</a:t>
            </a:r>
          </a:p>
          <a:p>
            <a:r>
              <a:rPr lang="en-GB" dirty="0"/>
              <a:t>From the configuration window (Right click -&gt; Configure</a:t>
            </a:r>
            <a:r>
              <a:rPr lang="en-DE" dirty="0"/>
              <a:t>…</a:t>
            </a:r>
            <a:r>
              <a:rPr lang="en-GB" dirty="0"/>
              <a:t>) the user can enter some parameters</a:t>
            </a:r>
          </a:p>
          <a:p>
            <a:r>
              <a:rPr lang="en-GB" dirty="0"/>
              <a:t>The entered parameters change the behaviour of the nodes inside the component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34</a:t>
            </a:fld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AE5B58-4D18-3343-98F9-A072E1969163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951" y="1635468"/>
            <a:ext cx="3401917" cy="26857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412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 Composite View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1793FB-73E0-B441-AA6C-927BEC865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079120"/>
            <a:ext cx="8427600" cy="4071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35</a:t>
            </a:fld>
            <a:endParaRPr lang="de-DE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53" y="864248"/>
            <a:ext cx="3038271" cy="4326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996" y="3275853"/>
            <a:ext cx="2481904" cy="1984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71" y="883460"/>
            <a:ext cx="2332174" cy="20900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Rounded Rectangle 14"/>
          <p:cNvSpPr/>
          <p:nvPr/>
        </p:nvSpPr>
        <p:spPr>
          <a:xfrm>
            <a:off x="3131067" y="1327118"/>
            <a:ext cx="2240380" cy="938561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US" sz="12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visualization nodes within the component can be organized to build an interactive composite view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592394" y="4812227"/>
            <a:ext cx="2351314" cy="210387"/>
            <a:chOff x="592394" y="4741107"/>
            <a:chExt cx="2351314" cy="21038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/>
            <a:srcRect l="39717" t="-1602" b="-1"/>
            <a:stretch/>
          </p:blipFill>
          <p:spPr>
            <a:xfrm>
              <a:off x="592394" y="4776571"/>
              <a:ext cx="2351314" cy="14974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7" name="Oval 16"/>
            <p:cNvSpPr/>
            <p:nvPr/>
          </p:nvSpPr>
          <p:spPr>
            <a:xfrm>
              <a:off x="2603996" y="4741107"/>
              <a:ext cx="240357" cy="21038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ounded Rectangular Callout 17"/>
          <p:cNvSpPr/>
          <p:nvPr/>
        </p:nvSpPr>
        <p:spPr>
          <a:xfrm>
            <a:off x="592394" y="3483431"/>
            <a:ext cx="1771678" cy="1102505"/>
          </a:xfrm>
          <a:prstGeom prst="wedgeRoundRectCallout">
            <a:avLst>
              <a:gd name="adj1" fmla="val -3137"/>
              <a:gd name="adj2" fmla="val 61552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GB" sz="11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organize and reshape the node views from the Visual Layout window (from inside the component, last icon on the toolbar)</a:t>
            </a:r>
            <a:endParaRPr lang="en-US" sz="1100" dirty="0">
              <a:solidFill>
                <a:srgbClr val="00386C">
                  <a:lumMod val="7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1363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Composite views interactivity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6CD96-AD6E-CD48-98D9-EFD677562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36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59479"/>
          <a:stretch/>
        </p:blipFill>
        <p:spPr>
          <a:xfrm>
            <a:off x="4366165" y="1058603"/>
            <a:ext cx="4239059" cy="15017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59507"/>
          <a:stretch/>
        </p:blipFill>
        <p:spPr>
          <a:xfrm>
            <a:off x="4375912" y="3053839"/>
            <a:ext cx="4229312" cy="14972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008" y="843180"/>
            <a:ext cx="2532829" cy="2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ounded Rectangle 9"/>
          <p:cNvSpPr/>
          <p:nvPr/>
        </p:nvSpPr>
        <p:spPr>
          <a:xfrm>
            <a:off x="585215" y="3749622"/>
            <a:ext cx="3328417" cy="1450680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GB" sz="16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publication and subscription to selection events to make the composite view interactive: data selected in one view are highlighted in the others</a:t>
            </a:r>
          </a:p>
        </p:txBody>
      </p:sp>
      <p:sp>
        <p:nvSpPr>
          <p:cNvPr id="12" name="Oval 11"/>
          <p:cNvSpPr/>
          <p:nvPr/>
        </p:nvSpPr>
        <p:spPr>
          <a:xfrm>
            <a:off x="4812357" y="3749622"/>
            <a:ext cx="585216" cy="665624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d Down Arrow 25"/>
          <p:cNvSpPr/>
          <p:nvPr/>
        </p:nvSpPr>
        <p:spPr>
          <a:xfrm rot="10800000" flipH="1">
            <a:off x="5094514" y="4477948"/>
            <a:ext cx="2110958" cy="491164"/>
          </a:xfrm>
          <a:prstGeom prst="curved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66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KNIME Hub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97099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KNIME Hub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 algn="ctr">
              <a:buNone/>
            </a:pPr>
            <a:r>
              <a:rPr lang="en-US" dirty="0"/>
              <a:t>A place to share knowledge about Workflows and Nodes </a:t>
            </a:r>
            <a:r>
              <a:rPr lang="en-US" dirty="0">
                <a:hlinkClick r:id="rId2"/>
              </a:rPr>
              <a:t>https://hub.knime.com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38</a:t>
            </a:fld>
            <a:endParaRPr lang="de-D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044" y="1594388"/>
            <a:ext cx="5485912" cy="32743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24815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ular Callout 8"/>
          <p:cNvSpPr/>
          <p:nvPr/>
        </p:nvSpPr>
        <p:spPr>
          <a:xfrm>
            <a:off x="527189" y="4511897"/>
            <a:ext cx="3674378" cy="662730"/>
          </a:xfrm>
          <a:prstGeom prst="wedgeRoundRectCallout">
            <a:avLst>
              <a:gd name="adj1" fmla="val 62728"/>
              <a:gd name="adj2" fmla="val -59019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Nodes, Shared Components and Extensions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4369981" y="989901"/>
            <a:ext cx="3674378" cy="662730"/>
          </a:xfrm>
          <a:prstGeom prst="wedgeRoundRectCallout">
            <a:avLst>
              <a:gd name="adj1" fmla="val -62386"/>
              <a:gd name="adj2" fmla="val -37500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KNIME Hub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AFB90-4938-6647-BB0F-CCB78E968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39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827639"/>
            <a:ext cx="3616360" cy="29458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586577"/>
            <a:ext cx="4265835" cy="26745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072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Download and Install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24954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KNIME Hub Spaces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40</a:t>
            </a:fld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76351-B691-2740-818E-EB18ECC8817E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GB" b="1" dirty="0"/>
              <a:t>Private Space</a:t>
            </a:r>
          </a:p>
          <a:p>
            <a:pPr lvl="1"/>
            <a:r>
              <a:rPr lang="en-GB" dirty="0"/>
              <a:t>Your personal space. Upload here your workflows and components (max 1GB) to have them always available in a central place</a:t>
            </a:r>
          </a:p>
          <a:p>
            <a:endParaRPr lang="en-GB" dirty="0"/>
          </a:p>
          <a:p>
            <a:r>
              <a:rPr lang="en-GB" b="1" dirty="0"/>
              <a:t>Public Space</a:t>
            </a:r>
          </a:p>
          <a:p>
            <a:pPr lvl="1"/>
            <a:r>
              <a:rPr lang="en-GB" dirty="0"/>
              <a:t>Shared with the KNIME community. Everyone can find and download them from the KNIME Hub</a:t>
            </a:r>
            <a:endParaRPr lang="en-US" dirty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2" t="7240" r="1284"/>
          <a:stretch/>
        </p:blipFill>
        <p:spPr>
          <a:xfrm>
            <a:off x="579324" y="1138759"/>
            <a:ext cx="3639697" cy="34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44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Downloading and importing from KNIME Hub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DAA5B-B013-EF4C-A2BD-ED1740420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41</a:t>
            </a:fld>
            <a:endParaRPr lang="de-DE" dirty="0"/>
          </a:p>
        </p:txBody>
      </p:sp>
      <p:grpSp>
        <p:nvGrpSpPr>
          <p:cNvPr id="8" name="Group 7"/>
          <p:cNvGrpSpPr/>
          <p:nvPr/>
        </p:nvGrpSpPr>
        <p:grpSpPr>
          <a:xfrm>
            <a:off x="479080" y="948410"/>
            <a:ext cx="4536446" cy="4181221"/>
            <a:chOff x="992778" y="1350126"/>
            <a:chExt cx="4536446" cy="418122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b="14795"/>
            <a:stretch/>
          </p:blipFill>
          <p:spPr>
            <a:xfrm>
              <a:off x="992778" y="1406866"/>
              <a:ext cx="4536446" cy="412448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Oval 6"/>
            <p:cNvSpPr/>
            <p:nvPr/>
          </p:nvSpPr>
          <p:spPr>
            <a:xfrm>
              <a:off x="2008414" y="1350126"/>
              <a:ext cx="2286000" cy="362279"/>
            </a:xfrm>
            <a:prstGeom prst="ellipse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5346876" y="2328499"/>
            <a:ext cx="3391949" cy="1450680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50" lvl="0" algn="ctr" defTabSz="685800">
              <a:spcBef>
                <a:spcPts val="750"/>
              </a:spcBef>
              <a:buClr>
                <a:srgbClr val="92AEBC"/>
              </a:buClr>
            </a:pPr>
            <a:r>
              <a:rPr lang="en-GB" sz="16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 for the Tag “</a:t>
            </a:r>
            <a:r>
              <a:rPr lang="en-GB" sz="1600" b="1" i="1" dirty="0" err="1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theguidebook</a:t>
            </a:r>
            <a:r>
              <a:rPr lang="en-GB" sz="1600" dirty="0">
                <a:solidFill>
                  <a:srgbClr val="00386C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will show you all the workflows related to this book </a:t>
            </a:r>
          </a:p>
        </p:txBody>
      </p:sp>
    </p:spTree>
    <p:extLst>
      <p:ext uri="{BB962C8B-B14F-4D97-AF65-F5344CB8AC3E}">
        <p14:creationId xmlns:p14="http://schemas.microsoft.com/office/powerpoint/2010/main" val="17047051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Downloading and importing from KNIME Hub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DAEBB-3F63-6147-88D5-84913DCA2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42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" b="-250"/>
          <a:stretch/>
        </p:blipFill>
        <p:spPr>
          <a:xfrm>
            <a:off x="292104" y="906821"/>
            <a:ext cx="4144548" cy="41480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7" name="Group 16"/>
          <p:cNvGrpSpPr/>
          <p:nvPr/>
        </p:nvGrpSpPr>
        <p:grpSpPr>
          <a:xfrm>
            <a:off x="2403017" y="2164469"/>
            <a:ext cx="2855878" cy="924707"/>
            <a:chOff x="2028301" y="2328319"/>
            <a:chExt cx="2855878" cy="924707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/>
            <a:srcRect l="70940" t="11383" b="79193"/>
            <a:stretch/>
          </p:blipFill>
          <p:spPr>
            <a:xfrm>
              <a:off x="2028301" y="2328319"/>
              <a:ext cx="2855878" cy="924707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6" name="Oval 15"/>
            <p:cNvSpPr/>
            <p:nvPr/>
          </p:nvSpPr>
          <p:spPr>
            <a:xfrm>
              <a:off x="4019210" y="2564073"/>
              <a:ext cx="512262" cy="453198"/>
            </a:xfrm>
            <a:prstGeom prst="ellipse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ounded Rectangular Callout 17"/>
          <p:cNvSpPr/>
          <p:nvPr/>
        </p:nvSpPr>
        <p:spPr>
          <a:xfrm>
            <a:off x="5110847" y="857837"/>
            <a:ext cx="3674378" cy="1216599"/>
          </a:xfrm>
          <a:prstGeom prst="wedgeRoundRectCallout">
            <a:avLst>
              <a:gd name="adj1" fmla="val -18614"/>
              <a:gd name="adj2" fmla="val 47099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1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 the workflow, locate it into your machine and import it as seen before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Down Arrow Callout 18"/>
          <p:cNvSpPr/>
          <p:nvPr/>
        </p:nvSpPr>
        <p:spPr>
          <a:xfrm>
            <a:off x="3291931" y="1420584"/>
            <a:ext cx="1078050" cy="720671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39817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835" y="2400223"/>
            <a:ext cx="3118401" cy="27958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72839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Downloading and importing from KNIME Hub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2D22B6-A00E-3D48-A06D-70DAE12A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43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" b="-250"/>
          <a:stretch/>
        </p:blipFill>
        <p:spPr>
          <a:xfrm>
            <a:off x="292104" y="906821"/>
            <a:ext cx="4144548" cy="41480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7" name="Group 16"/>
          <p:cNvGrpSpPr/>
          <p:nvPr/>
        </p:nvGrpSpPr>
        <p:grpSpPr>
          <a:xfrm>
            <a:off x="2403017" y="2164469"/>
            <a:ext cx="2855878" cy="924707"/>
            <a:chOff x="2028301" y="2328319"/>
            <a:chExt cx="2855878" cy="924707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/>
            <a:srcRect l="70940" t="11383" b="79193"/>
            <a:stretch/>
          </p:blipFill>
          <p:spPr>
            <a:xfrm>
              <a:off x="2028301" y="2328319"/>
              <a:ext cx="2855878" cy="924707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6" name="Oval 15"/>
            <p:cNvSpPr/>
            <p:nvPr/>
          </p:nvSpPr>
          <p:spPr>
            <a:xfrm>
              <a:off x="2255724" y="2564072"/>
              <a:ext cx="569960" cy="514427"/>
            </a:xfrm>
            <a:prstGeom prst="ellipse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ounded Rectangular Callout 17"/>
          <p:cNvSpPr/>
          <p:nvPr/>
        </p:nvSpPr>
        <p:spPr>
          <a:xfrm>
            <a:off x="5110847" y="857837"/>
            <a:ext cx="3674378" cy="1216599"/>
          </a:xfrm>
          <a:prstGeom prst="wedgeRoundRectCallout">
            <a:avLst>
              <a:gd name="adj1" fmla="val -18614"/>
              <a:gd name="adj2" fmla="val 47099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2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Drag and drop the	icon directly into the KNIME Explorer at the desired location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Down Arrow Callout 18"/>
          <p:cNvSpPr/>
          <p:nvPr/>
        </p:nvSpPr>
        <p:spPr>
          <a:xfrm>
            <a:off x="3291931" y="1420584"/>
            <a:ext cx="1078050" cy="720671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39817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880" y="2626822"/>
            <a:ext cx="3499145" cy="21411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8" name="Elbow Connector 7"/>
          <p:cNvCxnSpPr>
            <a:stCxn id="16" idx="4"/>
          </p:cNvCxnSpPr>
          <p:nvPr/>
        </p:nvCxnSpPr>
        <p:spPr>
          <a:xfrm rot="16200000" flipH="1">
            <a:off x="3326645" y="2503423"/>
            <a:ext cx="1642397" cy="246484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1911" y="1201179"/>
            <a:ext cx="218328" cy="22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1438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KNIME Cheat Sheets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>
              <a:buNone/>
            </a:pPr>
            <a:r>
              <a:rPr lang="en-US" dirty="0">
                <a:hlinkClick r:id="rId2"/>
              </a:rPr>
              <a:t>https://www.knime.com/cheat-sheets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44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78" y="1458288"/>
            <a:ext cx="2871036" cy="199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0818" y="1953260"/>
            <a:ext cx="3990339" cy="27720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6144" y="1732681"/>
            <a:ext cx="4580569" cy="32131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98647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388EC-0939-9F42-98EA-D27BB35D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KNIME Books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AEEF78B-D9FF-664C-A9FC-5688EA491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560" y="2581519"/>
            <a:ext cx="2495490" cy="1764409"/>
          </a:xfrm>
          <a:prstGeom prst="rect">
            <a:avLst/>
          </a:prstGeom>
          <a:noFill/>
          <a:ln>
            <a:solidFill>
              <a:srgbClr val="7D7D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27BA70-133B-2E4A-83AF-528EEE4E9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490" y="841276"/>
            <a:ext cx="2021337" cy="27855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767DD1-D067-F740-A187-D5E95A28FD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2926586"/>
            <a:ext cx="2475219" cy="1750076"/>
          </a:xfrm>
          <a:prstGeom prst="rect">
            <a:avLst/>
          </a:prstGeom>
          <a:ln>
            <a:solidFill>
              <a:srgbClr val="7D7D7D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2D8D60-509E-6848-9485-7F0EC00AC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4329" y="3372754"/>
            <a:ext cx="2492102" cy="1764409"/>
          </a:xfrm>
          <a:prstGeom prst="rect">
            <a:avLst/>
          </a:prstGeom>
          <a:ln>
            <a:solidFill>
              <a:srgbClr val="7D7D7D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970D1C-5312-B54E-92B0-09997593D70C}"/>
              </a:ext>
            </a:extLst>
          </p:cNvPr>
          <p:cNvSpPr txBox="1"/>
          <p:nvPr/>
        </p:nvSpPr>
        <p:spPr>
          <a:xfrm>
            <a:off x="360000" y="902648"/>
            <a:ext cx="6378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1883">
              <a:defRPr/>
            </a:pPr>
            <a:r>
              <a:rPr lang="en-US" sz="2400" dirty="0">
                <a:latin typeface="Calibri"/>
              </a:rPr>
              <a:t>e-book downloads from </a:t>
            </a:r>
            <a:r>
              <a:rPr lang="en-US" sz="2400" b="1" dirty="0">
                <a:latin typeface="Calibri"/>
              </a:rPr>
              <a:t>KNIME Press </a:t>
            </a:r>
          </a:p>
          <a:p>
            <a:pPr defTabSz="641883">
              <a:defRPr/>
            </a:pPr>
            <a:r>
              <a:rPr lang="en-US" sz="2400" dirty="0">
                <a:solidFill>
                  <a:srgbClr val="7D7D7D"/>
                </a:solidFill>
                <a:latin typeface="Calibri"/>
                <a:hlinkClick r:id="rId6"/>
              </a:rPr>
              <a:t>https://www.knime.com/knimepress</a:t>
            </a:r>
            <a:endParaRPr lang="en-US" sz="2400" dirty="0">
              <a:solidFill>
                <a:srgbClr val="7D7D7D"/>
              </a:solidFill>
              <a:latin typeface="Calibri"/>
            </a:endParaRPr>
          </a:p>
          <a:p>
            <a:pPr defTabSz="641883">
              <a:defRPr/>
            </a:pPr>
            <a:endParaRPr lang="en-US" sz="2400" dirty="0"/>
          </a:p>
          <a:p>
            <a:pPr defTabSz="641883">
              <a:defRPr/>
            </a:pPr>
            <a:r>
              <a:rPr lang="en-US" sz="2400" dirty="0"/>
              <a:t>with code: </a:t>
            </a:r>
            <a:r>
              <a:rPr lang="en-GB" sz="2400" dirty="0"/>
              <a:t>&lt;</a:t>
            </a:r>
            <a:r>
              <a:rPr lang="en-GB" sz="2400" b="1" dirty="0">
                <a:solidFill>
                  <a:srgbClr val="FF0000"/>
                </a:solidFill>
              </a:rPr>
              <a:t>Promotion-Code</a:t>
            </a:r>
            <a:r>
              <a:rPr lang="en-GB" sz="2400" dirty="0"/>
              <a:t>&gt;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683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96FD0-E9AA-46A0-8623-CCD3370DC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Free </a:t>
            </a:r>
            <a:r>
              <a:rPr lang="de-DE" dirty="0" err="1"/>
              <a:t>Self-Paced</a:t>
            </a:r>
            <a:r>
              <a:rPr lang="de-DE" dirty="0"/>
              <a:t> Courses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ED631-DF76-2349-949A-911F45F72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Arial" panose="02000000000000000000" pitchFamily="2" charset="0"/>
                <a:cs typeface="Arial" panose="020B0604020202020204" pitchFamily="34" charset="0"/>
                <a:hlinkClick r:id="rId2"/>
              </a:rPr>
              <a:t>https://www.knime.com/knime-self-paced-courses</a:t>
            </a:r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Arial" panose="02000000000000000000" pitchFamily="2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9D9673-C5E1-4EDF-8CEB-25B72989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46</a:t>
            </a:fld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F1681A-5DCA-4B6A-82E2-E69F9A757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570" y="1507210"/>
            <a:ext cx="5740859" cy="377817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83121E-3CF7-4D26-A91E-C41EB48D3B51}"/>
              </a:ext>
            </a:extLst>
          </p:cNvPr>
          <p:cNvSpPr txBox="1"/>
          <p:nvPr/>
        </p:nvSpPr>
        <p:spPr>
          <a:xfrm>
            <a:off x="2117911" y="712504"/>
            <a:ext cx="65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endParaRPr lang="en-GB" b="0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Arial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971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Build your first Hello Workflow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47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93196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your first workflow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B5C0133-B332-1144-9BA1-55348E9B1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48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625" y="2648048"/>
            <a:ext cx="3203599" cy="2303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59" y="977100"/>
            <a:ext cx="2376582" cy="40647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Oval 7"/>
          <p:cNvSpPr/>
          <p:nvPr/>
        </p:nvSpPr>
        <p:spPr>
          <a:xfrm>
            <a:off x="1254034" y="2058706"/>
            <a:ext cx="1442140" cy="177655"/>
          </a:xfrm>
          <a:prstGeom prst="ellips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3594363" y="1084094"/>
            <a:ext cx="3250574" cy="683025"/>
          </a:xfrm>
          <a:prstGeom prst="wedgeRoundRectCallout">
            <a:avLst>
              <a:gd name="adj1" fmla="val -79780"/>
              <a:gd name="adj2" fmla="val 93390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Font typeface="Symbol" pitchFamily="2" charset="2"/>
              <a:buNone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LOCAL folder in the KNIME Explorer and select </a:t>
            </a:r>
            <a:r>
              <a:rPr lang="en-GB" sz="12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KNIME Workflow</a:t>
            </a:r>
          </a:p>
        </p:txBody>
      </p:sp>
      <p:sp>
        <p:nvSpPr>
          <p:cNvPr id="11" name="Text Placeholder 10"/>
          <p:cNvSpPr txBox="1">
            <a:spLocks/>
          </p:cNvSpPr>
          <p:nvPr/>
        </p:nvSpPr>
        <p:spPr>
          <a:xfrm>
            <a:off x="3463467" y="3124634"/>
            <a:ext cx="1756183" cy="773321"/>
          </a:xfrm>
          <a:prstGeom prst="wedgeRoundRectCallout">
            <a:avLst>
              <a:gd name="adj1" fmla="val 63048"/>
              <a:gd name="adj2" fmla="val -28080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Font typeface="Symbol" pitchFamily="2" charset="2"/>
              <a:buNone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pop up window, insert the name of your first workflow</a:t>
            </a:r>
            <a:endParaRPr lang="en-GB" sz="12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6548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Read the dataset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66E4D1-B7D4-B646-8EE9-ABB8E9D5B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FFEE8D3-DA99-F945-9503-DD98481EA6C3}"/>
              </a:ext>
            </a:extLst>
          </p:cNvPr>
          <p:cNvSpPr txBox="1">
            <a:spLocks/>
          </p:cNvSpPr>
          <p:nvPr/>
        </p:nvSpPr>
        <p:spPr>
          <a:xfrm>
            <a:off x="2826084" y="4247752"/>
            <a:ext cx="2154990" cy="877699"/>
          </a:xfrm>
          <a:prstGeom prst="wedgeRoundRectCallout">
            <a:avLst>
              <a:gd name="adj1" fmla="val 70367"/>
              <a:gd name="adj2" fmla="val -94152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Font typeface="Symbol" pitchFamily="2" charset="2"/>
              <a:buNone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the configuration window (double click) and select the file on your machine containing the adult dataset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D524713-7930-4045-8122-468DBB634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00" y="914400"/>
            <a:ext cx="4516692" cy="133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F4819F-05B1-DC42-BBFA-378408EBF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523" y="1910424"/>
            <a:ext cx="3233701" cy="30971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2A286F-B023-CE48-83DA-0B9B8CC55C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" r="1"/>
          <a:stretch/>
        </p:blipFill>
        <p:spPr>
          <a:xfrm>
            <a:off x="471070" y="2658436"/>
            <a:ext cx="2026060" cy="20156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53C80D2-B81B-7344-9800-50EA9FCE4C10}"/>
              </a:ext>
            </a:extLst>
          </p:cNvPr>
          <p:cNvSpPr txBox="1">
            <a:spLocks/>
          </p:cNvSpPr>
          <p:nvPr/>
        </p:nvSpPr>
        <p:spPr>
          <a:xfrm>
            <a:off x="2887579" y="2908237"/>
            <a:ext cx="2154990" cy="877699"/>
          </a:xfrm>
          <a:prstGeom prst="wedgeRoundRectCallout">
            <a:avLst>
              <a:gd name="adj1" fmla="val -78517"/>
              <a:gd name="adj2" fmla="val -18606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88000" indent="-2880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§"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18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90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6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Font typeface="Wingdings" pitchFamily="2" charset="2"/>
              <a:buNone/>
            </a:pPr>
            <a:r>
              <a:rPr lang="en-GB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Drag and drop the </a:t>
            </a:r>
            <a:r>
              <a:rPr lang="en-GB"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 Reader</a:t>
            </a:r>
            <a:r>
              <a:rPr lang="en-GB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node from the Node Repository to add it to the workflow</a:t>
            </a:r>
            <a:endParaRPr lang="en-GB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907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E71552-C389-BC42-9A18-D2A980D69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KNIME Analytics Platform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D08A6C-DCF9-6F49-A80A-91206B1C9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Open and opensource modular Data Science platform</a:t>
            </a:r>
          </a:p>
          <a:p>
            <a:r>
              <a:rPr lang="de-DE" dirty="0"/>
              <a:t>Covers all the data science needs: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sz="1050" dirty="0"/>
          </a:p>
          <a:p>
            <a:r>
              <a:rPr lang="de-DE" dirty="0"/>
              <a:t>Based on the visual programming paradigm</a:t>
            </a:r>
          </a:p>
          <a:p>
            <a:r>
              <a:rPr lang="en-US" dirty="0"/>
              <a:t>Provides a diverse array of extensions:</a:t>
            </a:r>
          </a:p>
          <a:p>
            <a:pPr lvl="1"/>
            <a:r>
              <a:rPr lang="en-US" dirty="0"/>
              <a:t>Text Mining</a:t>
            </a:r>
          </a:p>
          <a:p>
            <a:pPr lvl="1"/>
            <a:r>
              <a:rPr lang="en-US" dirty="0"/>
              <a:t>Network Mining</a:t>
            </a:r>
          </a:p>
          <a:p>
            <a:pPr lvl="1"/>
            <a:r>
              <a:rPr lang="en-US" dirty="0"/>
              <a:t>Cheminformatics</a:t>
            </a:r>
          </a:p>
          <a:p>
            <a:pPr lvl="1"/>
            <a:r>
              <a:rPr lang="en-US" dirty="0"/>
              <a:t>Deep Learning</a:t>
            </a:r>
          </a:p>
          <a:p>
            <a:pPr lvl="1"/>
            <a:r>
              <a:rPr lang="en-US" dirty="0"/>
              <a:t>Many integrations, such as Java, R, Python, </a:t>
            </a:r>
            <a:r>
              <a:rPr lang="pt-BR" dirty="0"/>
              <a:t>Weka, Keras, Plotly, H2O, etc</a:t>
            </a:r>
          </a:p>
          <a:p>
            <a:pPr lvl="1"/>
            <a:r>
              <a:rPr lang="pt-BR" dirty="0"/>
              <a:t>... And more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58E7BB0-40B7-144C-B3A3-85E2252B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782" y="2029714"/>
            <a:ext cx="2272693" cy="587499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600891" y="1769708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Data Access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315609" y="1769707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Data Preparation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030327" y="1769708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Data Visualization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00891" y="2418496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Machine Learning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315609" y="2418495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Testing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030327" y="2416317"/>
            <a:ext cx="1562318" cy="434993"/>
          </a:xfrm>
          <a:prstGeom prst="roundRect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Deployment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9857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Remove columns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22FA68-090A-CB4E-8BBD-9D192421B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50</a:t>
            </a:fld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1D0C0C-0709-5647-92FE-163BC92F9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00" y="914400"/>
            <a:ext cx="4601712" cy="135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D832B6-7A26-2049-84CC-A2072A102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735" y="2576026"/>
            <a:ext cx="4619569" cy="26922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1A8B637-9534-5444-B5D2-3DE673883DE6}"/>
              </a:ext>
            </a:extLst>
          </p:cNvPr>
          <p:cNvSpPr txBox="1">
            <a:spLocks/>
          </p:cNvSpPr>
          <p:nvPr/>
        </p:nvSpPr>
        <p:spPr>
          <a:xfrm>
            <a:off x="866839" y="3221072"/>
            <a:ext cx="2200320" cy="1136697"/>
          </a:xfrm>
          <a:prstGeom prst="wedgeRoundRectCallout">
            <a:avLst>
              <a:gd name="adj1" fmla="val -23750"/>
              <a:gd name="adj2" fmla="val -5393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88000" indent="-2880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§"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18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90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6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Font typeface="Wingdings" pitchFamily="2" charset="2"/>
              <a:buNone/>
            </a:pPr>
            <a:r>
              <a:rPr lang="en-GB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columns have unnecessary information. Remove them with a Column Filter node</a:t>
            </a:r>
            <a:endParaRPr lang="en-GB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9448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Remove Rows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EC505B-67BA-5E4E-B856-FC1609708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51</a:t>
            </a:fld>
            <a:endParaRPr lang="de-D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D6F208-575F-F14D-85BA-941EACD6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412" y="914400"/>
            <a:ext cx="4572000" cy="1359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B97265E-3281-9541-8521-5EF52DA93384}"/>
              </a:ext>
            </a:extLst>
          </p:cNvPr>
          <p:cNvSpPr txBox="1">
            <a:spLocks/>
          </p:cNvSpPr>
          <p:nvPr/>
        </p:nvSpPr>
        <p:spPr>
          <a:xfrm>
            <a:off x="5690838" y="2963177"/>
            <a:ext cx="2564888" cy="1162334"/>
          </a:xfrm>
          <a:prstGeom prst="wedgeRoundRectCallout">
            <a:avLst>
              <a:gd name="adj1" fmla="val -39942"/>
              <a:gd name="adj2" fmla="val -16358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88000" indent="-2880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§"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18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90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6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 algn="r">
              <a:buFont typeface="Wingdings" pitchFamily="2" charset="2"/>
              <a:buNone/>
            </a:pPr>
            <a:r>
              <a:rPr lang="en-GB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 Row Filter node and configure it to only keep entries whose “native-country” value is not “United-States”</a:t>
            </a:r>
            <a:endParaRPr lang="en-GB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16820AA-A00F-3C46-B8BB-3D8BF50B9280}"/>
              </a:ext>
            </a:extLst>
          </p:cNvPr>
          <p:cNvGrpSpPr/>
          <p:nvPr/>
        </p:nvGrpSpPr>
        <p:grpSpPr>
          <a:xfrm>
            <a:off x="1301061" y="2562984"/>
            <a:ext cx="3182111" cy="2502741"/>
            <a:chOff x="553866" y="2502946"/>
            <a:chExt cx="3182111" cy="25027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1E7E11F-04D1-8449-AE06-F4F477C88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866" y="2502946"/>
              <a:ext cx="3182111" cy="250274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6A227EA-CA7A-C94E-8487-A5608EA12255}"/>
                </a:ext>
              </a:extLst>
            </p:cNvPr>
            <p:cNvSpPr/>
            <p:nvPr/>
          </p:nvSpPr>
          <p:spPr>
            <a:xfrm>
              <a:off x="611342" y="3657600"/>
              <a:ext cx="930075" cy="154965"/>
            </a:xfrm>
            <a:prstGeom prst="ellipse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15859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Write to new file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A05413-4CA3-6F41-9EB9-412366A3A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52</a:t>
            </a:fld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95068F-78C0-6E4B-A326-B28C7E614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80" y="914335"/>
            <a:ext cx="4572663" cy="1348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D705FD-D61C-D04B-9E0D-B30C3E6DF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20" y="2371856"/>
            <a:ext cx="3180863" cy="2726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710DA24-6B3E-E246-B0C3-D23560345244}"/>
              </a:ext>
            </a:extLst>
          </p:cNvPr>
          <p:cNvSpPr txBox="1">
            <a:spLocks/>
          </p:cNvSpPr>
          <p:nvPr/>
        </p:nvSpPr>
        <p:spPr>
          <a:xfrm>
            <a:off x="802980" y="2984076"/>
            <a:ext cx="3246506" cy="1436393"/>
          </a:xfrm>
          <a:prstGeom prst="wedgeRoundRectCallout">
            <a:avLst>
              <a:gd name="adj1" fmla="val -39942"/>
              <a:gd name="adj2" fmla="val -16358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None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 add a CSV Writer node to the pipeline.</a:t>
            </a:r>
          </a:p>
          <a:p>
            <a:pPr marL="6350" indent="0">
              <a:buFont typeface="Symbol" pitchFamily="2" charset="2"/>
              <a:buNone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Configure and execute it to write the transformed dataset to a new file</a:t>
            </a:r>
          </a:p>
        </p:txBody>
      </p:sp>
    </p:spTree>
    <p:extLst>
      <p:ext uri="{BB962C8B-B14F-4D97-AF65-F5344CB8AC3E}">
        <p14:creationId xmlns:p14="http://schemas.microsoft.com/office/powerpoint/2010/main" val="17796111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Annotations</a:t>
            </a:r>
            <a:endParaRPr lang="en-US" dirty="0"/>
          </a:p>
        </p:txBody>
      </p: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3AD08A6C-DCF9-6F49-A80A-91206B1C9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Annotations are coloured editable boxes that you can add to your workflow</a:t>
            </a:r>
          </a:p>
          <a:p>
            <a:r>
              <a:rPr lang="de-DE" sz="1800" dirty="0"/>
              <a:t>They help you making it more readable and visually pleasant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53</a:t>
            </a:fld>
            <a:endParaRPr lang="de-DE" dirty="0"/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699550" y="4044633"/>
            <a:ext cx="2995699" cy="975971"/>
          </a:xfrm>
          <a:prstGeom prst="wedgeRoundRectCallout">
            <a:avLst>
              <a:gd name="adj1" fmla="val 72560"/>
              <a:gd name="adj2" fmla="val -54370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None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anywhere on your workflow and add a </a:t>
            </a:r>
            <a:r>
              <a:rPr lang="en-GB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Workflow Annotation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context menu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7" y="1777232"/>
            <a:ext cx="4331233" cy="1458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253" t="1311" r="4221" b="2530"/>
          <a:stretch/>
        </p:blipFill>
        <p:spPr>
          <a:xfrm>
            <a:off x="4400559" y="2648152"/>
            <a:ext cx="1734747" cy="2701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 Placeholder 10"/>
          <p:cNvSpPr txBox="1">
            <a:spLocks/>
          </p:cNvSpPr>
          <p:nvPr/>
        </p:nvSpPr>
        <p:spPr>
          <a:xfrm>
            <a:off x="6573482" y="1954204"/>
            <a:ext cx="2031742" cy="971876"/>
          </a:xfrm>
          <a:prstGeom prst="wedgeRoundRectCallout">
            <a:avLst>
              <a:gd name="adj1" fmla="val -172055"/>
              <a:gd name="adj2" fmla="val -59851"/>
              <a:gd name="adj3" fmla="val 16667"/>
            </a:avLst>
          </a:prstGeom>
          <a:noFill/>
          <a:ln w="19050" cap="flat" cmpd="sng" algn="ctr">
            <a:solidFill>
              <a:srgbClr val="92AEBC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marL="266700" indent="-2603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8895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12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33450" marR="0" indent="-222250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92AEBC"/>
              </a:buClr>
              <a:buSzTx/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55700" indent="-2222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92AEBC"/>
              </a:buClr>
              <a:buFont typeface="Symbol" pitchFamily="2" charset="2"/>
              <a:buChar char="-"/>
              <a:tabLst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indent="0">
              <a:buNone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the upper left corner icon to customize text and appearance of an annotation</a:t>
            </a:r>
          </a:p>
        </p:txBody>
      </p:sp>
      <p:sp>
        <p:nvSpPr>
          <p:cNvPr id="12" name="Oval 11"/>
          <p:cNvSpPr/>
          <p:nvPr/>
        </p:nvSpPr>
        <p:spPr>
          <a:xfrm>
            <a:off x="3695249" y="1777232"/>
            <a:ext cx="291535" cy="234448"/>
          </a:xfrm>
          <a:prstGeom prst="ellipse">
            <a:avLst/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11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KNIME Server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>
              <a:buNone/>
            </a:pPr>
            <a:r>
              <a:rPr lang="en-GB" dirty="0"/>
              <a:t>KNIME Analytics Platform</a:t>
            </a:r>
          </a:p>
          <a:p>
            <a:r>
              <a:rPr lang="en-US" dirty="0"/>
              <a:t>To develop data science solutions</a:t>
            </a:r>
          </a:p>
          <a:p>
            <a:pPr lvl="1"/>
            <a:r>
              <a:rPr lang="en-US" dirty="0"/>
              <a:t>Structured data</a:t>
            </a:r>
          </a:p>
          <a:p>
            <a:pPr lvl="1"/>
            <a:r>
              <a:rPr lang="en-US" dirty="0"/>
              <a:t>Unstructured data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Statistics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Free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5111750" y="900113"/>
            <a:ext cx="4032250" cy="4305300"/>
          </a:xfrm>
        </p:spPr>
        <p:txBody>
          <a:bodyPr/>
          <a:lstStyle/>
          <a:p>
            <a:pPr marL="6350" indent="0">
              <a:buNone/>
            </a:pPr>
            <a:r>
              <a:rPr lang="en-GB" dirty="0"/>
              <a:t>KNIME Server</a:t>
            </a:r>
          </a:p>
          <a:p>
            <a:r>
              <a:rPr lang="en-GB" dirty="0"/>
              <a:t>To integrate the solutions into the IT environment</a:t>
            </a:r>
          </a:p>
          <a:p>
            <a:pPr lvl="1"/>
            <a:r>
              <a:rPr lang="en-GB" dirty="0"/>
              <a:t>Scheduling</a:t>
            </a:r>
          </a:p>
          <a:p>
            <a:pPr lvl="1"/>
            <a:r>
              <a:rPr lang="en-GB" dirty="0" err="1"/>
              <a:t>MLOps</a:t>
            </a:r>
            <a:endParaRPr lang="en-GB" dirty="0"/>
          </a:p>
          <a:p>
            <a:pPr lvl="1"/>
            <a:r>
              <a:rPr lang="en-GB" dirty="0"/>
              <a:t>Easy deployment</a:t>
            </a:r>
          </a:p>
          <a:p>
            <a:pPr lvl="1"/>
            <a:r>
              <a:rPr lang="en-GB" dirty="0"/>
              <a:t>REST architecture</a:t>
            </a:r>
          </a:p>
          <a:p>
            <a:pPr lvl="1"/>
            <a:r>
              <a:rPr lang="en-GB" dirty="0"/>
              <a:t>Auditing tools</a:t>
            </a:r>
          </a:p>
          <a:p>
            <a:r>
              <a:rPr lang="en-GB" dirty="0"/>
              <a:t>Closed source </a:t>
            </a:r>
          </a:p>
          <a:p>
            <a:r>
              <a:rPr lang="en-GB" dirty="0"/>
              <a:t>Yearly license</a:t>
            </a:r>
          </a:p>
          <a:p>
            <a:pPr marL="63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032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50" indent="0" algn="ctr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Select the KNIME Analytics Platform version for your computer:</a:t>
            </a:r>
          </a:p>
          <a:p>
            <a:pPr lvl="1"/>
            <a:r>
              <a:rPr lang="en-US" dirty="0"/>
              <a:t>Mac</a:t>
            </a:r>
          </a:p>
          <a:p>
            <a:pPr lvl="1"/>
            <a:r>
              <a:rPr lang="en-US" dirty="0"/>
              <a:t>Windows – 32 or 64 bit</a:t>
            </a:r>
          </a:p>
          <a:p>
            <a:pPr lvl="1"/>
            <a:r>
              <a:rPr lang="en-US" dirty="0"/>
              <a:t>Linux</a:t>
            </a:r>
          </a:p>
          <a:p>
            <a:r>
              <a:rPr lang="en-US" dirty="0"/>
              <a:t>Download the archive and extract the file, or download the installer package and run it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Rounded Rectangular Callout 5"/>
          <p:cNvSpPr/>
          <p:nvPr/>
        </p:nvSpPr>
        <p:spPr>
          <a:xfrm>
            <a:off x="2486648" y="1286919"/>
            <a:ext cx="4170703" cy="814788"/>
          </a:xfrm>
          <a:prstGeom prst="wedgeRoundRectCallout">
            <a:avLst>
              <a:gd name="adj1" fmla="val -48275"/>
              <a:gd name="adj2" fmla="val 905"/>
              <a:gd name="adj3" fmla="val 16667"/>
            </a:avLst>
          </a:prstGeom>
          <a:noFill/>
          <a:ln w="19050">
            <a:solidFill>
              <a:srgbClr val="92A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https://www.knime.com/downloads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02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Workbench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964613" y="5491163"/>
            <a:ext cx="179387" cy="239712"/>
          </a:xfrm>
        </p:spPr>
        <p:txBody>
          <a:bodyPr/>
          <a:lstStyle/>
          <a:p>
            <a:fld id="{15C29056-5AFA-7949-831A-3EC086771171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16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KNIME Workspace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workspace is the </a:t>
            </a:r>
            <a:r>
              <a:rPr lang="en-US" b="1" dirty="0"/>
              <a:t>folder/directory </a:t>
            </a:r>
            <a:r>
              <a:rPr lang="en-US" dirty="0"/>
              <a:t>in which workflows (and potentially data files) are stored for the current session.</a:t>
            </a:r>
          </a:p>
          <a:p>
            <a:r>
              <a:rPr lang="en-US" dirty="0"/>
              <a:t>Workspaces are portable (just like KNIME Analytics Platform)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9056-5AFA-7949-831A-3EC086771171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" t="362" r="522" b="-1"/>
          <a:stretch/>
        </p:blipFill>
        <p:spPr>
          <a:xfrm>
            <a:off x="1805286" y="2330989"/>
            <a:ext cx="5533427" cy="2376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5944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KNIME">
      <a:dk1>
        <a:srgbClr val="3E3A39"/>
      </a:dk1>
      <a:lt1>
        <a:srgbClr val="FFFFFF"/>
      </a:lt1>
      <a:dk2>
        <a:srgbClr val="3E3A39"/>
      </a:dk2>
      <a:lt2>
        <a:srgbClr val="EFF1F2"/>
      </a:lt2>
      <a:accent1>
        <a:srgbClr val="FFD800"/>
      </a:accent1>
      <a:accent2>
        <a:srgbClr val="C0C4C6"/>
      </a:accent2>
      <a:accent3>
        <a:srgbClr val="6E6E6E"/>
      </a:accent3>
      <a:accent4>
        <a:srgbClr val="FFE240"/>
      </a:accent4>
      <a:accent5>
        <a:srgbClr val="FFEB74"/>
      </a:accent5>
      <a:accent6>
        <a:srgbClr val="FF645C"/>
      </a:accent6>
      <a:hlink>
        <a:srgbClr val="3333FF"/>
      </a:hlink>
      <a:folHlink>
        <a:srgbClr val="FFD8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1750">
          <a:solidFill>
            <a:schemeClr val="accent1"/>
          </a:solidFill>
          <a:miter lim="800000"/>
        </a:ln>
      </a:spPr>
      <a:bodyPr wrap="square" lIns="108000" tIns="108000" rIns="108000" bIns="108000" rtlCol="0" anchor="ctr"/>
      <a:lstStyle>
        <a:defPPr algn="ctr">
          <a:defRPr sz="14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0">
          <a:solidFill>
            <a:schemeClr val="accent1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  <a:ln w="15875">
          <a:solidFill>
            <a:schemeClr val="accent2"/>
          </a:solidFill>
        </a:ln>
      </a:spPr>
      <a:bodyPr wrap="square" lIns="108000" tIns="108000" rIns="108000" bIns="108000" rtlCol="0">
        <a:noAutofit/>
      </a:bodyPr>
      <a:lstStyle>
        <a:defPPr algn="l">
          <a:defRPr dirty="0"/>
        </a:defPPr>
      </a:lstStyle>
    </a:txDef>
  </a:objectDefaults>
  <a:extraClrSchemeLst/>
  <a:custClrLst>
    <a:custClr name="Node-Color Olive">
      <a:srgbClr val="9B9B61"/>
    </a:custClr>
    <a:custClr name="Node-Color Green">
      <a:srgbClr val="1F773F"/>
    </a:custClr>
    <a:custClr name="Node-Color Teal">
      <a:srgbClr val="005559"/>
    </a:custClr>
    <a:custClr name="Node-Color Aqua">
      <a:srgbClr val="2B94B1"/>
    </a:custClr>
    <a:custClr name="Node-Color Navy">
      <a:srgbClr val="1A417A"/>
    </a:custClr>
    <a:custClr name="Node-Color Purple">
      <a:srgbClr val="623266"/>
    </a:custClr>
    <a:custClr name="Node-Color Pink">
      <a:srgbClr val="DC2D87"/>
    </a:custClr>
    <a:custClr name="Node-Color Red">
      <a:srgbClr val="B22020"/>
    </a:custClr>
    <a:custClr name="Node-Color Orange">
      <a:srgbClr val="DD691B"/>
    </a:custClr>
    <a:custClr name="Node-Color Brown">
      <a:srgbClr val="77563C"/>
    </a:custClr>
  </a:custClrLst>
  <a:extLst>
    <a:ext uri="{05A4C25C-085E-4340-85A3-A5531E510DB2}">
      <thm15:themeFamily xmlns:thm15="http://schemas.microsoft.com/office/thememl/2012/main" name="Presentation20" id="{882559FA-70B8-604A-B7D8-D77F2A525E1C}" vid="{BF1915C0-AA36-0E40-92C1-09AF3C505E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Node-Color Olive">
      <a:srgbClr val="9B9B61"/>
    </a:custClr>
    <a:custClr name="Node-Color Green">
      <a:srgbClr val="1F773F"/>
    </a:custClr>
    <a:custClr name="Node-Color Teal">
      <a:srgbClr val="005559"/>
    </a:custClr>
    <a:custClr name="Node-Color Aqua">
      <a:srgbClr val="2B94B1"/>
    </a:custClr>
    <a:custClr name="Node-Color Navy">
      <a:srgbClr val="1A417A"/>
    </a:custClr>
    <a:custClr name="Node-Color Purple">
      <a:srgbClr val="623266"/>
    </a:custClr>
    <a:custClr name="Node-Color Pink">
      <a:srgbClr val="DC2D87"/>
    </a:custClr>
    <a:custClr name="Node-Color Red">
      <a:srgbClr val="B22020"/>
    </a:custClr>
    <a:custClr name="Node-Color Orange">
      <a:srgbClr val="DD691B"/>
    </a:custClr>
    <a:custClr name="Node-Color Brown">
      <a:srgbClr val="77563C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3E31740070594596117FEC384DD67F" ma:contentTypeVersion="14" ma:contentTypeDescription="Create a new document." ma:contentTypeScope="" ma:versionID="c7648634e9df3405144b3fe5a1726d33">
  <xsd:schema xmlns:xsd="http://www.w3.org/2001/XMLSchema" xmlns:xs="http://www.w3.org/2001/XMLSchema" xmlns:p="http://schemas.microsoft.com/office/2006/metadata/properties" xmlns:ns1="http://schemas.microsoft.com/sharepoint/v3" xmlns:ns2="a1d3deca-49d0-46fa-a3f9-6e0c4e618558" xmlns:ns3="32a7ba11-dde9-4cf2-a6ac-8f31dc36ce67" targetNamespace="http://schemas.microsoft.com/office/2006/metadata/properties" ma:root="true" ma:fieldsID="3f4aaf3f81e128484679cd5afd72b81d" ns1:_="" ns2:_="" ns3:_="">
    <xsd:import namespace="http://schemas.microsoft.com/sharepoint/v3"/>
    <xsd:import namespace="a1d3deca-49d0-46fa-a3f9-6e0c4e618558"/>
    <xsd:import namespace="32a7ba11-dde9-4cf2-a6ac-8f31dc36ce6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1:_ip_UnifiedCompliancePolicyProperties" minOccurs="0"/>
                <xsd:element ref="ns1:_ip_UnifiedCompliancePolicyUIAction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3deca-49d0-46fa-a3f9-6e0c4e6185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22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23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24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a7ba11-dde9-4cf2-a6ac-8f31dc36ce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description="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dlc_DocId xmlns="a1d3deca-49d0-46fa-a3f9-6e0c4e618558">XFNKNFZNA3JN-2102554853-549953</_dlc_DocId>
    <_dlc_DocIdUrl xmlns="a1d3deca-49d0-46fa-a3f9-6e0c4e618558">
      <Url>https://knime.sharepoint.com/_layouts/15/DocIdRedir.aspx?ID=XFNKNFZNA3JN-2102554853-549953</Url>
      <Description>XFNKNFZNA3JN-2102554853-549953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9D77A9E-593D-4D7B-B450-877EA3F3447D}"/>
</file>

<file path=customXml/itemProps2.xml><?xml version="1.0" encoding="utf-8"?>
<ds:datastoreItem xmlns:ds="http://schemas.openxmlformats.org/officeDocument/2006/customXml" ds:itemID="{86FE6FBE-C2A9-4398-98EE-6076EA37697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461CD9A-F17E-4371-A78B-2D36FDBC33D8}">
  <ds:schemaRefs>
    <ds:schemaRef ds:uri="http://purl.org/dc/elements/1.1/"/>
    <ds:schemaRef ds:uri="a1d3deca-49d0-46fa-a3f9-6e0c4e618558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sharepoint/v3"/>
    <ds:schemaRef ds:uri="32a7ba11-dde9-4cf2-a6ac-8f31dc36ce67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D6765CB6-D968-499D-B59A-B4BE111ABA6B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927</TotalTime>
  <Words>1489</Words>
  <Application>Microsoft Macintosh PowerPoint</Application>
  <PresentationFormat>On-screen Show (16:10)</PresentationFormat>
  <Paragraphs>303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Calibri</vt:lpstr>
      <vt:lpstr>Roboto</vt:lpstr>
      <vt:lpstr>Symbol</vt:lpstr>
      <vt:lpstr>Wingdings</vt:lpstr>
      <vt:lpstr>Office Theme</vt:lpstr>
      <vt:lpstr>Introduction to KNIME Analytics Platform</vt:lpstr>
      <vt:lpstr>Content of this lesson</vt:lpstr>
      <vt:lpstr>Datasets</vt:lpstr>
      <vt:lpstr>Download and Install</vt:lpstr>
      <vt:lpstr>KNIME Analytics Platform</vt:lpstr>
      <vt:lpstr>KNIME Server</vt:lpstr>
      <vt:lpstr>Installation</vt:lpstr>
      <vt:lpstr>The Workbench</vt:lpstr>
      <vt:lpstr>The KNIME Workspace</vt:lpstr>
      <vt:lpstr>The KNIME Analytics Platform Workbench</vt:lpstr>
      <vt:lpstr>Workflow</vt:lpstr>
      <vt:lpstr>KNIME Explorer</vt:lpstr>
      <vt:lpstr>Creating a new workflow</vt:lpstr>
      <vt:lpstr>Importing and Exporting Workflows</vt:lpstr>
      <vt:lpstr>Node Repository</vt:lpstr>
      <vt:lpstr>Description</vt:lpstr>
      <vt:lpstr>Workflow Description</vt:lpstr>
      <vt:lpstr>Workflow Coach</vt:lpstr>
      <vt:lpstr>Console and Other views</vt:lpstr>
      <vt:lpstr>Error Log View</vt:lpstr>
      <vt:lpstr>More on Nodes</vt:lpstr>
      <vt:lpstr>More on Nodes…</vt:lpstr>
      <vt:lpstr>Data Port Types</vt:lpstr>
      <vt:lpstr>Node Configuration</vt:lpstr>
      <vt:lpstr>Node Execution</vt:lpstr>
      <vt:lpstr>Node Views</vt:lpstr>
      <vt:lpstr>Frequently Used Nodes</vt:lpstr>
      <vt:lpstr>Tidy up workflows</vt:lpstr>
      <vt:lpstr>Metanodes and Components</vt:lpstr>
      <vt:lpstr>Tidy up workflows</vt:lpstr>
      <vt:lpstr>Components</vt:lpstr>
      <vt:lpstr>Submenu Component</vt:lpstr>
      <vt:lpstr>Inside a component</vt:lpstr>
      <vt:lpstr>Components Configuration Window</vt:lpstr>
      <vt:lpstr>Components Composite View</vt:lpstr>
      <vt:lpstr>Composite views interactivity</vt:lpstr>
      <vt:lpstr>KNIME Hub</vt:lpstr>
      <vt:lpstr>KNIME Hub</vt:lpstr>
      <vt:lpstr>KNIME Hub</vt:lpstr>
      <vt:lpstr>KNIME Hub Spaces</vt:lpstr>
      <vt:lpstr>Downloading and importing from KNIME Hub</vt:lpstr>
      <vt:lpstr>Downloading and importing from KNIME Hub</vt:lpstr>
      <vt:lpstr>Downloading and importing from KNIME Hub</vt:lpstr>
      <vt:lpstr>KNIME Cheat Sheets</vt:lpstr>
      <vt:lpstr>KNIME Books</vt:lpstr>
      <vt:lpstr>Free Self-Paced Courses</vt:lpstr>
      <vt:lpstr>Build your first Hello Workflow</vt:lpstr>
      <vt:lpstr>Create your first workflow</vt:lpstr>
      <vt:lpstr>Read the dataset</vt:lpstr>
      <vt:lpstr>Remove columns</vt:lpstr>
      <vt:lpstr>Remove Rows</vt:lpstr>
      <vt:lpstr>Write to new file</vt:lpstr>
      <vt:lpstr>Annotations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KNIME Analytics Platform</dc:title>
  <dc:creator>Stefan Helfrich</dc:creator>
  <cp:lastModifiedBy>Stefan Helfrich</cp:lastModifiedBy>
  <cp:revision>6</cp:revision>
  <dcterms:created xsi:type="dcterms:W3CDTF">2021-02-04T17:04:06Z</dcterms:created>
  <dcterms:modified xsi:type="dcterms:W3CDTF">2021-02-05T08:31:50Z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0x010100683E31740070594596117FEC384DD67F</vt:lpwstr>
  </property>
  <property fmtid="{D5CDD505-2E9C-101B-9397-08002B2CF9AE}" pid="3" name="_dlc_DocIdItemGuid">
    <vt:lpwstr>e4e61a0a-0de0-43b3-9597-8b976b4cd3b5</vt:lpwstr>
  </property>
</Properties>
</file>

<file path=docProps/thumbnail.jpeg>
</file>